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2"/>
    <p:restoredTop sz="95903"/>
  </p:normalViewPr>
  <p:slideViewPr>
    <p:cSldViewPr snapToGrid="0" snapToObjects="1">
      <p:cViewPr>
        <p:scale>
          <a:sx n="136" d="100"/>
          <a:sy n="136" d="100"/>
        </p:scale>
        <p:origin x="784" y="-7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4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5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FCE3-0586-8E44-91DC-6F5D9AD2293B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6E8D-324D-794E-8BE2-E2D72FCF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6DA99A-A01C-194A-A801-7C33794375F0}"/>
              </a:ext>
            </a:extLst>
          </p:cNvPr>
          <p:cNvSpPr/>
          <p:nvPr/>
        </p:nvSpPr>
        <p:spPr>
          <a:xfrm>
            <a:off x="1262178" y="259632"/>
            <a:ext cx="4333643" cy="2881199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FF374E-D978-2A48-833F-3616EC89DF58}"/>
              </a:ext>
            </a:extLst>
          </p:cNvPr>
          <p:cNvSpPr txBox="1"/>
          <p:nvPr/>
        </p:nvSpPr>
        <p:spPr>
          <a:xfrm>
            <a:off x="1987064" y="293969"/>
            <a:ext cx="290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effectLst/>
                <a:latin typeface="+mj-lt"/>
              </a:rPr>
              <a:t>1. List the Roles found on WAY Cards. 2. Why should teachers be fair to students? 3. What does WAY stand for?</a:t>
            </a: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7EAC75-EF22-7A48-9915-9EB5CA13DD79}"/>
              </a:ext>
            </a:extLst>
          </p:cNvPr>
          <p:cNvSpPr txBox="1"/>
          <p:nvPr/>
        </p:nvSpPr>
        <p:spPr>
          <a:xfrm>
            <a:off x="1989526" y="641030"/>
            <a:ext cx="290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 panose="030F0902030302020204" pitchFamily="66" charset="0"/>
              </a:rPr>
              <a:t>1. Teaching a class about WAY Cards. 2. That’s so unfair. 3. The best WAY Games are___ and ___.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18F758-8AB4-1740-8C5E-CD922F531143}"/>
              </a:ext>
            </a:extLst>
          </p:cNvPr>
          <p:cNvSpPr txBox="1"/>
          <p:nvPr/>
        </p:nvSpPr>
        <p:spPr>
          <a:xfrm>
            <a:off x="1987064" y="999903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A Self-Portrait. 2. A WAY Card. 3. the WAY Game Logo.</a:t>
            </a:r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3181B-0CEB-0046-B1E3-7B6FBE18B3A6}"/>
              </a:ext>
            </a:extLst>
          </p:cNvPr>
          <p:cNvSpPr txBox="1"/>
          <p:nvPr/>
        </p:nvSpPr>
        <p:spPr>
          <a:xfrm>
            <a:off x="1986266" y="1353933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Mystery. 2. Transcripts. 3. Essential.</a:t>
            </a:r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r>
              <a:rPr lang="en-CA" sz="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15BEA-4987-E641-909F-6D98269EB9B6}"/>
              </a:ext>
            </a:extLst>
          </p:cNvPr>
          <p:cNvSpPr txBox="1"/>
          <p:nvPr/>
        </p:nvSpPr>
        <p:spPr>
          <a:xfrm>
            <a:off x="1986266" y="1712429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WAY Card. 2. Calgary. 3. A Place Card.</a:t>
            </a: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4EDCAA-7532-C344-9160-AF83E4397FEE}"/>
              </a:ext>
            </a:extLst>
          </p:cNvPr>
          <p:cNvSpPr txBox="1"/>
          <p:nvPr/>
        </p:nvSpPr>
        <p:spPr>
          <a:xfrm>
            <a:off x="1980001" y="2075683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</a:rPr>
              <a:t>1. Is Random Select of students for tasks fair? 2. What’s better in class, raise your hand, or select students with WAY Cards. 3. Why be happy?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166EC3-CB58-0141-A05D-2EC149A3201C}"/>
              </a:ext>
            </a:extLst>
          </p:cNvPr>
          <p:cNvSpPr txBox="1"/>
          <p:nvPr/>
        </p:nvSpPr>
        <p:spPr>
          <a:xfrm>
            <a:off x="1985347" y="2453342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1. Fastest to deal WAY [or Game} Cards into two teams. 2. Create a Rap called NO WAY. 3. Rock Paper Scissors winner chooses activity.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8AF4D3-7983-3A7C-9217-20D6F4609722}"/>
              </a:ext>
            </a:extLst>
          </p:cNvPr>
          <p:cNvGrpSpPr/>
          <p:nvPr/>
        </p:nvGrpSpPr>
        <p:grpSpPr>
          <a:xfrm>
            <a:off x="1235763" y="384869"/>
            <a:ext cx="813375" cy="2407213"/>
            <a:chOff x="1119157" y="414143"/>
            <a:chExt cx="643386" cy="23435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B38AB87-47B9-1249-8B77-BBCC93718E9B}"/>
                </a:ext>
              </a:extLst>
            </p:cNvPr>
            <p:cNvGrpSpPr/>
            <p:nvPr/>
          </p:nvGrpSpPr>
          <p:grpSpPr>
            <a:xfrm>
              <a:off x="1287516" y="414143"/>
              <a:ext cx="282719" cy="2216658"/>
              <a:chOff x="1369215" y="418017"/>
              <a:chExt cx="282719" cy="2216658"/>
            </a:xfrm>
          </p:grpSpPr>
          <p:pic>
            <p:nvPicPr>
              <p:cNvPr id="3" name="Graphic 2" descr="Checkmark with solid fill">
                <a:extLst>
                  <a:ext uri="{FF2B5EF4-FFF2-40B4-BE49-F238E27FC236}">
                    <a16:creationId xmlns:a16="http://schemas.microsoft.com/office/drawing/2014/main" id="{D0C107EB-5B74-674A-AEEF-835884EF6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1238" y="418017"/>
                <a:ext cx="186284" cy="186284"/>
              </a:xfrm>
              <a:prstGeom prst="rect">
                <a:avLst/>
              </a:prstGeom>
            </p:spPr>
          </p:pic>
          <p:pic>
            <p:nvPicPr>
              <p:cNvPr id="5" name="Graphic 4" descr="Drama with solid fill">
                <a:extLst>
                  <a:ext uri="{FF2B5EF4-FFF2-40B4-BE49-F238E27FC236}">
                    <a16:creationId xmlns:a16="http://schemas.microsoft.com/office/drawing/2014/main" id="{23587837-2784-F74C-A525-0581A2A4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1022" y="720852"/>
                <a:ext cx="220912" cy="220912"/>
              </a:xfrm>
              <a:prstGeom prst="rect">
                <a:avLst/>
              </a:prstGeom>
            </p:spPr>
          </p:pic>
          <p:pic>
            <p:nvPicPr>
              <p:cNvPr id="10" name="Graphic 9" descr="Pencil with solid fill">
                <a:extLst>
                  <a:ext uri="{FF2B5EF4-FFF2-40B4-BE49-F238E27FC236}">
                    <a16:creationId xmlns:a16="http://schemas.microsoft.com/office/drawing/2014/main" id="{F789DFCA-50AF-DF49-B812-7F4063437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451238" y="1070546"/>
                <a:ext cx="166481" cy="166481"/>
              </a:xfrm>
              <a:prstGeom prst="rect">
                <a:avLst/>
              </a:prstGeom>
            </p:spPr>
          </p:pic>
          <p:pic>
            <p:nvPicPr>
              <p:cNvPr id="14" name="Graphic 13" descr="Storytelling with solid fill">
                <a:extLst>
                  <a:ext uri="{FF2B5EF4-FFF2-40B4-BE49-F238E27FC236}">
                    <a16:creationId xmlns:a16="http://schemas.microsoft.com/office/drawing/2014/main" id="{830D363E-D8C0-4D41-AD96-F093BC45C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96808" y="1334268"/>
                <a:ext cx="220912" cy="220912"/>
              </a:xfrm>
              <a:prstGeom prst="rect">
                <a:avLst/>
              </a:prstGeom>
            </p:spPr>
          </p:pic>
          <p:pic>
            <p:nvPicPr>
              <p:cNvPr id="16" name="Graphic 15" descr="Question Mark with solid fill">
                <a:extLst>
                  <a:ext uri="{FF2B5EF4-FFF2-40B4-BE49-F238E27FC236}">
                    <a16:creationId xmlns:a16="http://schemas.microsoft.com/office/drawing/2014/main" id="{BD04F240-15C6-F546-8EAA-2C8738FB6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389432" y="1730995"/>
                <a:ext cx="186070" cy="186070"/>
              </a:xfrm>
              <a:prstGeom prst="rect">
                <a:avLst/>
              </a:prstGeom>
            </p:spPr>
          </p:pic>
          <p:pic>
            <p:nvPicPr>
              <p:cNvPr id="18" name="Graphic 17" descr="Lecturer outline">
                <a:extLst>
                  <a:ext uri="{FF2B5EF4-FFF2-40B4-BE49-F238E27FC236}">
                    <a16:creationId xmlns:a16="http://schemas.microsoft.com/office/drawing/2014/main" id="{936DE548-1FB9-0743-98D6-6AA4234CA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369215" y="2042581"/>
                <a:ext cx="272845" cy="272845"/>
              </a:xfrm>
              <a:prstGeom prst="rect">
                <a:avLst/>
              </a:prstGeom>
            </p:spPr>
          </p:pic>
          <p:pic>
            <p:nvPicPr>
              <p:cNvPr id="20" name="Graphic 19" descr="Run with solid fill">
                <a:extLst>
                  <a:ext uri="{FF2B5EF4-FFF2-40B4-BE49-F238E27FC236}">
                    <a16:creationId xmlns:a16="http://schemas.microsoft.com/office/drawing/2014/main" id="{83FF9AC7-44D4-7440-817B-26A40DA27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82059" y="2419231"/>
                <a:ext cx="215444" cy="215444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514EF13-B94C-B345-A6C4-A6340C25AA34}"/>
                </a:ext>
              </a:extLst>
            </p:cNvPr>
            <p:cNvGrpSpPr/>
            <p:nvPr/>
          </p:nvGrpSpPr>
          <p:grpSpPr>
            <a:xfrm>
              <a:off x="1119157" y="541617"/>
              <a:ext cx="643386" cy="2216096"/>
              <a:chOff x="1003746" y="256509"/>
              <a:chExt cx="647124" cy="2640682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E1E1D9-4C1B-BD44-ADD8-64BEE953FCA2}"/>
                  </a:ext>
                </a:extLst>
              </p:cNvPr>
              <p:cNvSpPr txBox="1"/>
              <p:nvPr/>
            </p:nvSpPr>
            <p:spPr>
              <a:xfrm>
                <a:off x="1076482" y="256509"/>
                <a:ext cx="518780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 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30E093-A079-CE4F-99EF-DADEE831F398}"/>
                  </a:ext>
                </a:extLst>
              </p:cNvPr>
              <p:cNvSpPr txBox="1"/>
              <p:nvPr/>
            </p:nvSpPr>
            <p:spPr>
              <a:xfrm>
                <a:off x="1103891" y="667223"/>
                <a:ext cx="419301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Bradley Hand" pitchFamily="2" charset="77"/>
                  </a:rPr>
                  <a:t>Act 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81E124-9C2B-F74C-AC78-8165CC2331D5}"/>
                  </a:ext>
                </a:extLst>
              </p:cNvPr>
              <p:cNvSpPr txBox="1"/>
              <p:nvPr/>
            </p:nvSpPr>
            <p:spPr>
              <a:xfrm>
                <a:off x="1055812" y="1006634"/>
                <a:ext cx="467378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Desdemona" pitchFamily="82" charset="77"/>
                  </a:rPr>
                  <a:t>Draw 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AD649D-B0A4-2344-B8AC-E1F047ECC8D6}"/>
                  </a:ext>
                </a:extLst>
              </p:cNvPr>
              <p:cNvSpPr txBox="1"/>
              <p:nvPr/>
            </p:nvSpPr>
            <p:spPr>
              <a:xfrm>
                <a:off x="1076481" y="1414283"/>
                <a:ext cx="534112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Snap ITC" panose="020F0502020204030204" pitchFamily="34" charset="0"/>
                    <a:cs typeface="Snap ITC" panose="020F0502020204030204" pitchFamily="34" charset="0"/>
                  </a:rPr>
                  <a:t>Spell It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A64018-BD8A-8247-9FD0-BB6A837A8D02}"/>
                  </a:ext>
                </a:extLst>
              </p:cNvPr>
              <p:cNvSpPr txBox="1"/>
              <p:nvPr/>
            </p:nvSpPr>
            <p:spPr>
              <a:xfrm>
                <a:off x="1003746" y="1815300"/>
                <a:ext cx="566492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Question It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346110-339A-9A4C-A628-5639539C08F7}"/>
                  </a:ext>
                </a:extLst>
              </p:cNvPr>
              <p:cNvSpPr txBox="1"/>
              <p:nvPr/>
            </p:nvSpPr>
            <p:spPr>
              <a:xfrm>
                <a:off x="1085945" y="2306022"/>
                <a:ext cx="524647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Chalkboard" panose="03050602040202020205" pitchFamily="66" charset="77"/>
                  </a:rPr>
                  <a:t>Speak It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04116AB-133B-CF44-9C5F-4D33679853C1}"/>
                  </a:ext>
                </a:extLst>
              </p:cNvPr>
              <p:cNvSpPr txBox="1"/>
              <p:nvPr/>
            </p:nvSpPr>
            <p:spPr>
              <a:xfrm>
                <a:off x="1076482" y="2677145"/>
                <a:ext cx="574388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Papyrus" panose="020B0602040200020303" pitchFamily="34" charset="77"/>
                  </a:rPr>
                  <a:t>Move It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E4C2A6-F4C0-E210-6B1D-B9FCC8C5EB8B}"/>
              </a:ext>
            </a:extLst>
          </p:cNvPr>
          <p:cNvSpPr txBox="1"/>
          <p:nvPr/>
        </p:nvSpPr>
        <p:spPr>
          <a:xfrm>
            <a:off x="1414386" y="2850581"/>
            <a:ext cx="4057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Name ______________________ Date     /     /     % _____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B900E9-2B57-BEB7-AF47-52FC2F15E91A}"/>
              </a:ext>
            </a:extLst>
          </p:cNvPr>
          <p:cNvSpPr/>
          <p:nvPr/>
        </p:nvSpPr>
        <p:spPr>
          <a:xfrm>
            <a:off x="5107355" y="406146"/>
            <a:ext cx="254643" cy="231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B00AF2-9DD4-085D-FFDD-8B2B2DF65D78}"/>
              </a:ext>
            </a:extLst>
          </p:cNvPr>
          <p:cNvSpPr/>
          <p:nvPr/>
        </p:nvSpPr>
        <p:spPr>
          <a:xfrm>
            <a:off x="1262178" y="3158931"/>
            <a:ext cx="4333643" cy="2881199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285C86-76BC-21C3-F65F-FFA756406D45}"/>
              </a:ext>
            </a:extLst>
          </p:cNvPr>
          <p:cNvSpPr/>
          <p:nvPr/>
        </p:nvSpPr>
        <p:spPr>
          <a:xfrm>
            <a:off x="1264548" y="6063421"/>
            <a:ext cx="4333643" cy="2826056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C41876-6ED4-9C13-2E8A-DC86422CCFF9}"/>
              </a:ext>
            </a:extLst>
          </p:cNvPr>
          <p:cNvSpPr txBox="1"/>
          <p:nvPr/>
        </p:nvSpPr>
        <p:spPr>
          <a:xfrm>
            <a:off x="2027080" y="3184461"/>
            <a:ext cx="290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effectLst/>
                <a:latin typeface="+mj-lt"/>
              </a:rPr>
              <a:t>1. List the Roles found on WAY Cards. 2. Why should teachers be fair to students? 3. What does WAY stand for?</a:t>
            </a: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501273-BF8E-88C3-78E5-766AC55927FE}"/>
              </a:ext>
            </a:extLst>
          </p:cNvPr>
          <p:cNvSpPr txBox="1"/>
          <p:nvPr/>
        </p:nvSpPr>
        <p:spPr>
          <a:xfrm>
            <a:off x="2029542" y="3531522"/>
            <a:ext cx="290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 panose="030F0902030302020204" pitchFamily="66" charset="0"/>
              </a:rPr>
              <a:t>1. Teaching a class about WAY Cards. 2. That’s so unfair. 3. The best WAY Games are___ and ___.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A0E397-9B0E-D21B-9187-E15D6325D812}"/>
              </a:ext>
            </a:extLst>
          </p:cNvPr>
          <p:cNvSpPr txBox="1"/>
          <p:nvPr/>
        </p:nvSpPr>
        <p:spPr>
          <a:xfrm>
            <a:off x="2027080" y="3890395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A Self-Portrait. 2. A WAY Card. 3. the WAY Game Logo.</a:t>
            </a:r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3001A7-42BB-7328-3FD9-171D5B6C4A80}"/>
              </a:ext>
            </a:extLst>
          </p:cNvPr>
          <p:cNvSpPr txBox="1"/>
          <p:nvPr/>
        </p:nvSpPr>
        <p:spPr>
          <a:xfrm>
            <a:off x="2026282" y="4244425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Mystery. 2. Transcripts. 3. Essential.</a:t>
            </a:r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r>
              <a:rPr lang="en-CA" sz="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DF8676-D620-9D8E-7158-C7B9673BC73B}"/>
              </a:ext>
            </a:extLst>
          </p:cNvPr>
          <p:cNvSpPr txBox="1"/>
          <p:nvPr/>
        </p:nvSpPr>
        <p:spPr>
          <a:xfrm>
            <a:off x="2026282" y="4602921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WAY Card. 2. Calgary. 3. A Place Card.</a:t>
            </a: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7E76FB-E543-61F0-9CAE-11E707334B5A}"/>
              </a:ext>
            </a:extLst>
          </p:cNvPr>
          <p:cNvSpPr txBox="1"/>
          <p:nvPr/>
        </p:nvSpPr>
        <p:spPr>
          <a:xfrm>
            <a:off x="2020017" y="4966175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</a:rPr>
              <a:t>1. Is Random Select of students for tasks fair? 2. What’s better in class, raise your hand, or select students with WAY Cards. 3. Why be happy?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504692-F877-437E-460D-41B4B1BABF70}"/>
              </a:ext>
            </a:extLst>
          </p:cNvPr>
          <p:cNvSpPr txBox="1"/>
          <p:nvPr/>
        </p:nvSpPr>
        <p:spPr>
          <a:xfrm>
            <a:off x="2025363" y="5343834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1. Fastest to deal WAY [or Game} Cards into two teams. 2. Create a Rap called NO WAY. 3. Rock Paper Scissors winner chooses activity.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CD86EA3-1469-B2C5-0F35-ECF3561D012B}"/>
              </a:ext>
            </a:extLst>
          </p:cNvPr>
          <p:cNvGrpSpPr/>
          <p:nvPr/>
        </p:nvGrpSpPr>
        <p:grpSpPr>
          <a:xfrm>
            <a:off x="1275779" y="3275361"/>
            <a:ext cx="813375" cy="2407213"/>
            <a:chOff x="1119157" y="414143"/>
            <a:chExt cx="643386" cy="234357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928CC19-6857-15DA-2CE1-B2515F534A5E}"/>
                </a:ext>
              </a:extLst>
            </p:cNvPr>
            <p:cNvGrpSpPr/>
            <p:nvPr/>
          </p:nvGrpSpPr>
          <p:grpSpPr>
            <a:xfrm>
              <a:off x="1287516" y="414143"/>
              <a:ext cx="282719" cy="2216658"/>
              <a:chOff x="1369215" y="418017"/>
              <a:chExt cx="282719" cy="2216658"/>
            </a:xfrm>
          </p:grpSpPr>
          <p:pic>
            <p:nvPicPr>
              <p:cNvPr id="74" name="Graphic 73" descr="Checkmark with solid fill">
                <a:extLst>
                  <a:ext uri="{FF2B5EF4-FFF2-40B4-BE49-F238E27FC236}">
                    <a16:creationId xmlns:a16="http://schemas.microsoft.com/office/drawing/2014/main" id="{91AC25BD-2BD4-4829-5950-98A860D83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1238" y="418017"/>
                <a:ext cx="186284" cy="186284"/>
              </a:xfrm>
              <a:prstGeom prst="rect">
                <a:avLst/>
              </a:prstGeom>
            </p:spPr>
          </p:pic>
          <p:pic>
            <p:nvPicPr>
              <p:cNvPr id="75" name="Graphic 74" descr="Drama with solid fill">
                <a:extLst>
                  <a:ext uri="{FF2B5EF4-FFF2-40B4-BE49-F238E27FC236}">
                    <a16:creationId xmlns:a16="http://schemas.microsoft.com/office/drawing/2014/main" id="{0EB0AC2B-F189-B335-3A59-B1834B3C5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1022" y="720852"/>
                <a:ext cx="220912" cy="220912"/>
              </a:xfrm>
              <a:prstGeom prst="rect">
                <a:avLst/>
              </a:prstGeom>
            </p:spPr>
          </p:pic>
          <p:pic>
            <p:nvPicPr>
              <p:cNvPr id="76" name="Graphic 75" descr="Pencil with solid fill">
                <a:extLst>
                  <a:ext uri="{FF2B5EF4-FFF2-40B4-BE49-F238E27FC236}">
                    <a16:creationId xmlns:a16="http://schemas.microsoft.com/office/drawing/2014/main" id="{364893E7-38C1-BA48-00A4-49B523B3C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451238" y="1070546"/>
                <a:ext cx="166481" cy="166481"/>
              </a:xfrm>
              <a:prstGeom prst="rect">
                <a:avLst/>
              </a:prstGeom>
            </p:spPr>
          </p:pic>
          <p:pic>
            <p:nvPicPr>
              <p:cNvPr id="77" name="Graphic 76" descr="Storytelling with solid fill">
                <a:extLst>
                  <a:ext uri="{FF2B5EF4-FFF2-40B4-BE49-F238E27FC236}">
                    <a16:creationId xmlns:a16="http://schemas.microsoft.com/office/drawing/2014/main" id="{DF1A61D3-8E69-283C-CC02-7A477FF12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96808" y="1334268"/>
                <a:ext cx="220912" cy="220912"/>
              </a:xfrm>
              <a:prstGeom prst="rect">
                <a:avLst/>
              </a:prstGeom>
            </p:spPr>
          </p:pic>
          <p:pic>
            <p:nvPicPr>
              <p:cNvPr id="78" name="Graphic 77" descr="Question Mark with solid fill">
                <a:extLst>
                  <a:ext uri="{FF2B5EF4-FFF2-40B4-BE49-F238E27FC236}">
                    <a16:creationId xmlns:a16="http://schemas.microsoft.com/office/drawing/2014/main" id="{B3297061-3BD0-9365-8F87-953CD6BAC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389432" y="1730995"/>
                <a:ext cx="186070" cy="186070"/>
              </a:xfrm>
              <a:prstGeom prst="rect">
                <a:avLst/>
              </a:prstGeom>
            </p:spPr>
          </p:pic>
          <p:pic>
            <p:nvPicPr>
              <p:cNvPr id="79" name="Graphic 78" descr="Lecturer outline">
                <a:extLst>
                  <a:ext uri="{FF2B5EF4-FFF2-40B4-BE49-F238E27FC236}">
                    <a16:creationId xmlns:a16="http://schemas.microsoft.com/office/drawing/2014/main" id="{A71BD3D8-2564-A1D7-36D5-693C9AEA9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369215" y="2042581"/>
                <a:ext cx="272845" cy="272845"/>
              </a:xfrm>
              <a:prstGeom prst="rect">
                <a:avLst/>
              </a:prstGeom>
            </p:spPr>
          </p:pic>
          <p:pic>
            <p:nvPicPr>
              <p:cNvPr id="80" name="Graphic 79" descr="Run with solid fill">
                <a:extLst>
                  <a:ext uri="{FF2B5EF4-FFF2-40B4-BE49-F238E27FC236}">
                    <a16:creationId xmlns:a16="http://schemas.microsoft.com/office/drawing/2014/main" id="{88BD549F-03CB-C303-D8B3-9361EE63A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82059" y="2419231"/>
                <a:ext cx="215444" cy="215444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77C2254-7EE0-1CF6-D883-5A956FD77F57}"/>
                </a:ext>
              </a:extLst>
            </p:cNvPr>
            <p:cNvGrpSpPr/>
            <p:nvPr/>
          </p:nvGrpSpPr>
          <p:grpSpPr>
            <a:xfrm>
              <a:off x="1119157" y="541617"/>
              <a:ext cx="643386" cy="2216096"/>
              <a:chOff x="1003746" y="256509"/>
              <a:chExt cx="647124" cy="2640682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991D3C6-FCB0-535F-4DC8-F3ACBE0D3804}"/>
                  </a:ext>
                </a:extLst>
              </p:cNvPr>
              <p:cNvSpPr txBox="1"/>
              <p:nvPr/>
            </p:nvSpPr>
            <p:spPr>
              <a:xfrm>
                <a:off x="1076482" y="256509"/>
                <a:ext cx="518780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 It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E48D1A-65CB-64E9-F290-D60CE724D55E}"/>
                  </a:ext>
                </a:extLst>
              </p:cNvPr>
              <p:cNvSpPr txBox="1"/>
              <p:nvPr/>
            </p:nvSpPr>
            <p:spPr>
              <a:xfrm>
                <a:off x="1103891" y="667223"/>
                <a:ext cx="419301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Bradley Hand" pitchFamily="2" charset="77"/>
                  </a:rPr>
                  <a:t>Act It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AF0381-4E5C-DDDC-0871-560F61267602}"/>
                  </a:ext>
                </a:extLst>
              </p:cNvPr>
              <p:cNvSpPr txBox="1"/>
              <p:nvPr/>
            </p:nvSpPr>
            <p:spPr>
              <a:xfrm>
                <a:off x="1055812" y="1006634"/>
                <a:ext cx="467378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Desdemona" pitchFamily="82" charset="77"/>
                  </a:rPr>
                  <a:t>Draw It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3DBA46-10A2-34FF-DFDE-47EF53CF8779}"/>
                  </a:ext>
                </a:extLst>
              </p:cNvPr>
              <p:cNvSpPr txBox="1"/>
              <p:nvPr/>
            </p:nvSpPr>
            <p:spPr>
              <a:xfrm>
                <a:off x="1076481" y="1414283"/>
                <a:ext cx="534112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Snap ITC" panose="020F0502020204030204" pitchFamily="34" charset="0"/>
                    <a:cs typeface="Snap ITC" panose="020F0502020204030204" pitchFamily="34" charset="0"/>
                  </a:rPr>
                  <a:t>Spell It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F95C345-AA8E-6991-EB2D-CEF723558C5B}"/>
                  </a:ext>
                </a:extLst>
              </p:cNvPr>
              <p:cNvSpPr txBox="1"/>
              <p:nvPr/>
            </p:nvSpPr>
            <p:spPr>
              <a:xfrm>
                <a:off x="1003746" y="1815300"/>
                <a:ext cx="566492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Question It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772A2FF-3727-7352-622D-854B7E29AC0E}"/>
                  </a:ext>
                </a:extLst>
              </p:cNvPr>
              <p:cNvSpPr txBox="1"/>
              <p:nvPr/>
            </p:nvSpPr>
            <p:spPr>
              <a:xfrm>
                <a:off x="1085945" y="2306022"/>
                <a:ext cx="524647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Chalkboard" panose="03050602040202020205" pitchFamily="66" charset="77"/>
                  </a:rPr>
                  <a:t>Speak It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504348B-AAC3-2A3C-8029-79D73C5C9858}"/>
                  </a:ext>
                </a:extLst>
              </p:cNvPr>
              <p:cNvSpPr txBox="1"/>
              <p:nvPr/>
            </p:nvSpPr>
            <p:spPr>
              <a:xfrm>
                <a:off x="1076482" y="2677145"/>
                <a:ext cx="574388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Papyrus" panose="020B0602040200020303" pitchFamily="34" charset="77"/>
                  </a:rPr>
                  <a:t>Move It</a:t>
                </a:r>
              </a:p>
            </p:txBody>
          </p:sp>
        </p:grp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C4037F4C-437F-468D-3390-B998039E54CF}"/>
              </a:ext>
            </a:extLst>
          </p:cNvPr>
          <p:cNvSpPr/>
          <p:nvPr/>
        </p:nvSpPr>
        <p:spPr>
          <a:xfrm>
            <a:off x="5147371" y="3296638"/>
            <a:ext cx="254643" cy="231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4F2AFDC-F390-BFC3-2DFB-FF333451B899}"/>
              </a:ext>
            </a:extLst>
          </p:cNvPr>
          <p:cNvSpPr txBox="1"/>
          <p:nvPr/>
        </p:nvSpPr>
        <p:spPr>
          <a:xfrm>
            <a:off x="2072204" y="6028977"/>
            <a:ext cx="290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effectLst/>
                <a:latin typeface="+mj-lt"/>
              </a:rPr>
              <a:t>1. List the Roles found on WAY Cards. 2. Why should teachers be fair to students? 3. What does WAY stand for?</a:t>
            </a: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D59A9FF-47B3-34B3-2B2D-D5A6B48A0BDF}"/>
              </a:ext>
            </a:extLst>
          </p:cNvPr>
          <p:cNvSpPr txBox="1"/>
          <p:nvPr/>
        </p:nvSpPr>
        <p:spPr>
          <a:xfrm>
            <a:off x="2074666" y="6376038"/>
            <a:ext cx="290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 panose="030F0902030302020204" pitchFamily="66" charset="0"/>
              </a:rPr>
              <a:t>1. Teaching a class about WAY Cards. 2. That’s so unfair. 3. The best WAY Games are___ and ___.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39E2F51-14B3-61C4-7897-6C5D00337090}"/>
              </a:ext>
            </a:extLst>
          </p:cNvPr>
          <p:cNvSpPr txBox="1"/>
          <p:nvPr/>
        </p:nvSpPr>
        <p:spPr>
          <a:xfrm>
            <a:off x="2072204" y="6734911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A Self-Portrait. 2. A WAY Card. 3. the WAY Game Logo.</a:t>
            </a:r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10EEBCC-8847-6BA1-6A86-BD90BC120D95}"/>
              </a:ext>
            </a:extLst>
          </p:cNvPr>
          <p:cNvSpPr txBox="1"/>
          <p:nvPr/>
        </p:nvSpPr>
        <p:spPr>
          <a:xfrm>
            <a:off x="2071406" y="7088941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Mystery. 2. Transcripts. 3. Essential.</a:t>
            </a:r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r>
              <a:rPr lang="en-CA" sz="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B45E36-15B9-12C7-BF4A-26FB07D1677F}"/>
              </a:ext>
            </a:extLst>
          </p:cNvPr>
          <p:cNvSpPr txBox="1"/>
          <p:nvPr/>
        </p:nvSpPr>
        <p:spPr>
          <a:xfrm>
            <a:off x="2071406" y="7447437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  <a:latin typeface="Comic Sans MS" panose="030F0902030302020204" pitchFamily="66" charset="0"/>
              </a:rPr>
              <a:t>1. WAY Card. 2. Calgary. 3. A Place Card.</a:t>
            </a:r>
          </a:p>
          <a:p>
            <a:endParaRPr lang="en-CA" sz="8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A038190-5339-FCC9-8617-648A8B66B843}"/>
              </a:ext>
            </a:extLst>
          </p:cNvPr>
          <p:cNvSpPr txBox="1"/>
          <p:nvPr/>
        </p:nvSpPr>
        <p:spPr>
          <a:xfrm>
            <a:off x="2065141" y="7810691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0000"/>
                </a:solidFill>
              </a:rPr>
              <a:t>1. Is Random Select of students for tasks fair? 2. What’s better in class, raise your hand, or select students with WAY Cards. 3. Why be happy?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B1C5236-5112-DDA5-A85B-A4BDAE3B817A}"/>
              </a:ext>
            </a:extLst>
          </p:cNvPr>
          <p:cNvSpPr txBox="1"/>
          <p:nvPr/>
        </p:nvSpPr>
        <p:spPr>
          <a:xfrm>
            <a:off x="2070487" y="8188350"/>
            <a:ext cx="33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1. Fastest to deal WAY [or Game} Cards into two teams. 2. Create a Rap called NO WAY. 3. Rock Paper Scissors winner chooses activity.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2B0AC5B-07FF-8327-B632-7834F1D4165B}"/>
              </a:ext>
            </a:extLst>
          </p:cNvPr>
          <p:cNvGrpSpPr/>
          <p:nvPr/>
        </p:nvGrpSpPr>
        <p:grpSpPr>
          <a:xfrm>
            <a:off x="1320903" y="6119877"/>
            <a:ext cx="813375" cy="2407213"/>
            <a:chOff x="1119157" y="414143"/>
            <a:chExt cx="643386" cy="234357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BCCAA3D-FCE3-263B-BC24-CD5F1E8C6079}"/>
                </a:ext>
              </a:extLst>
            </p:cNvPr>
            <p:cNvGrpSpPr/>
            <p:nvPr/>
          </p:nvGrpSpPr>
          <p:grpSpPr>
            <a:xfrm>
              <a:off x="1287516" y="414143"/>
              <a:ext cx="282719" cy="2216658"/>
              <a:chOff x="1369215" y="418017"/>
              <a:chExt cx="282719" cy="2216658"/>
            </a:xfrm>
          </p:grpSpPr>
          <p:pic>
            <p:nvPicPr>
              <p:cNvPr id="100" name="Graphic 99" descr="Checkmark with solid fill">
                <a:extLst>
                  <a:ext uri="{FF2B5EF4-FFF2-40B4-BE49-F238E27FC236}">
                    <a16:creationId xmlns:a16="http://schemas.microsoft.com/office/drawing/2014/main" id="{98D5E0DF-AF31-A520-1062-3B4652446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1238" y="418017"/>
                <a:ext cx="186284" cy="186284"/>
              </a:xfrm>
              <a:prstGeom prst="rect">
                <a:avLst/>
              </a:prstGeom>
            </p:spPr>
          </p:pic>
          <p:pic>
            <p:nvPicPr>
              <p:cNvPr id="101" name="Graphic 100" descr="Drama with solid fill">
                <a:extLst>
                  <a:ext uri="{FF2B5EF4-FFF2-40B4-BE49-F238E27FC236}">
                    <a16:creationId xmlns:a16="http://schemas.microsoft.com/office/drawing/2014/main" id="{3888F97B-EBA1-3438-3CBA-A672D2BBE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31022" y="720852"/>
                <a:ext cx="220912" cy="220912"/>
              </a:xfrm>
              <a:prstGeom prst="rect">
                <a:avLst/>
              </a:prstGeom>
            </p:spPr>
          </p:pic>
          <p:pic>
            <p:nvPicPr>
              <p:cNvPr id="102" name="Graphic 101" descr="Pencil with solid fill">
                <a:extLst>
                  <a:ext uri="{FF2B5EF4-FFF2-40B4-BE49-F238E27FC236}">
                    <a16:creationId xmlns:a16="http://schemas.microsoft.com/office/drawing/2014/main" id="{C7641757-8F22-4044-4557-B6DCC807D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451238" y="1070546"/>
                <a:ext cx="166481" cy="166481"/>
              </a:xfrm>
              <a:prstGeom prst="rect">
                <a:avLst/>
              </a:prstGeom>
            </p:spPr>
          </p:pic>
          <p:pic>
            <p:nvPicPr>
              <p:cNvPr id="103" name="Graphic 102" descr="Storytelling with solid fill">
                <a:extLst>
                  <a:ext uri="{FF2B5EF4-FFF2-40B4-BE49-F238E27FC236}">
                    <a16:creationId xmlns:a16="http://schemas.microsoft.com/office/drawing/2014/main" id="{C817AF8A-C181-A06F-A9BE-8333CC33B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96808" y="1334268"/>
                <a:ext cx="220912" cy="220912"/>
              </a:xfrm>
              <a:prstGeom prst="rect">
                <a:avLst/>
              </a:prstGeom>
            </p:spPr>
          </p:pic>
          <p:pic>
            <p:nvPicPr>
              <p:cNvPr id="104" name="Graphic 103" descr="Question Mark with solid fill">
                <a:extLst>
                  <a:ext uri="{FF2B5EF4-FFF2-40B4-BE49-F238E27FC236}">
                    <a16:creationId xmlns:a16="http://schemas.microsoft.com/office/drawing/2014/main" id="{9105893D-E979-6924-E39C-EF4B807F3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389432" y="1730995"/>
                <a:ext cx="186070" cy="186070"/>
              </a:xfrm>
              <a:prstGeom prst="rect">
                <a:avLst/>
              </a:prstGeom>
            </p:spPr>
          </p:pic>
          <p:pic>
            <p:nvPicPr>
              <p:cNvPr id="105" name="Graphic 104" descr="Lecturer outline">
                <a:extLst>
                  <a:ext uri="{FF2B5EF4-FFF2-40B4-BE49-F238E27FC236}">
                    <a16:creationId xmlns:a16="http://schemas.microsoft.com/office/drawing/2014/main" id="{2F580347-41DC-F959-A1A7-A927855CD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369215" y="2042581"/>
                <a:ext cx="272845" cy="272845"/>
              </a:xfrm>
              <a:prstGeom prst="rect">
                <a:avLst/>
              </a:prstGeom>
            </p:spPr>
          </p:pic>
          <p:pic>
            <p:nvPicPr>
              <p:cNvPr id="106" name="Graphic 105" descr="Run with solid fill">
                <a:extLst>
                  <a:ext uri="{FF2B5EF4-FFF2-40B4-BE49-F238E27FC236}">
                    <a16:creationId xmlns:a16="http://schemas.microsoft.com/office/drawing/2014/main" id="{2C3C251E-9159-2F10-CBC9-F38485A97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82059" y="2419231"/>
                <a:ext cx="215444" cy="215444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D9A4454-4C54-69B8-8B78-2980E519AF79}"/>
                </a:ext>
              </a:extLst>
            </p:cNvPr>
            <p:cNvGrpSpPr/>
            <p:nvPr/>
          </p:nvGrpSpPr>
          <p:grpSpPr>
            <a:xfrm>
              <a:off x="1119157" y="541617"/>
              <a:ext cx="643386" cy="2216096"/>
              <a:chOff x="1003746" y="256509"/>
              <a:chExt cx="647124" cy="2640682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2049CDE-7B3C-5F59-54D4-C51C6E2185E2}"/>
                  </a:ext>
                </a:extLst>
              </p:cNvPr>
              <p:cNvSpPr txBox="1"/>
              <p:nvPr/>
            </p:nvSpPr>
            <p:spPr>
              <a:xfrm>
                <a:off x="1076482" y="256509"/>
                <a:ext cx="518780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 It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75651C9-EB0A-F5B3-72A4-AB8FB02C7799}"/>
                  </a:ext>
                </a:extLst>
              </p:cNvPr>
              <p:cNvSpPr txBox="1"/>
              <p:nvPr/>
            </p:nvSpPr>
            <p:spPr>
              <a:xfrm>
                <a:off x="1103891" y="667223"/>
                <a:ext cx="419301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Bradley Hand" pitchFamily="2" charset="77"/>
                  </a:rPr>
                  <a:t>Act It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8678645-A3C0-AEFD-AE3A-ACEAE7E47F90}"/>
                  </a:ext>
                </a:extLst>
              </p:cNvPr>
              <p:cNvSpPr txBox="1"/>
              <p:nvPr/>
            </p:nvSpPr>
            <p:spPr>
              <a:xfrm>
                <a:off x="1055812" y="1006634"/>
                <a:ext cx="467378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Desdemona" pitchFamily="82" charset="77"/>
                  </a:rPr>
                  <a:t>Draw It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03707F6-EB30-DA5D-8E59-848ED800F228}"/>
                  </a:ext>
                </a:extLst>
              </p:cNvPr>
              <p:cNvSpPr txBox="1"/>
              <p:nvPr/>
            </p:nvSpPr>
            <p:spPr>
              <a:xfrm>
                <a:off x="1076481" y="1414283"/>
                <a:ext cx="534112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Snap ITC" panose="020F0502020204030204" pitchFamily="34" charset="0"/>
                    <a:cs typeface="Snap ITC" panose="020F0502020204030204" pitchFamily="34" charset="0"/>
                  </a:rPr>
                  <a:t>Spell It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CCDC5B4-2F6E-9A7D-CBF1-4D634E242E53}"/>
                  </a:ext>
                </a:extLst>
              </p:cNvPr>
              <p:cNvSpPr txBox="1"/>
              <p:nvPr/>
            </p:nvSpPr>
            <p:spPr>
              <a:xfrm>
                <a:off x="1003746" y="1815300"/>
                <a:ext cx="566492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Question It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405DEE7-2679-34D8-1569-6CE370F46031}"/>
                  </a:ext>
                </a:extLst>
              </p:cNvPr>
              <p:cNvSpPr txBox="1"/>
              <p:nvPr/>
            </p:nvSpPr>
            <p:spPr>
              <a:xfrm>
                <a:off x="1085945" y="2306022"/>
                <a:ext cx="524647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Chalkboard" panose="03050602040202020205" pitchFamily="66" charset="77"/>
                  </a:rPr>
                  <a:t>Speak It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7C8F822-AED0-8268-9B3D-A6E6B8F0BD02}"/>
                  </a:ext>
                </a:extLst>
              </p:cNvPr>
              <p:cNvSpPr txBox="1"/>
              <p:nvPr/>
            </p:nvSpPr>
            <p:spPr>
              <a:xfrm>
                <a:off x="1076482" y="2677145"/>
                <a:ext cx="574388" cy="22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Papyrus" panose="020B0602040200020303" pitchFamily="34" charset="77"/>
                  </a:rPr>
                  <a:t>Move It</a:t>
                </a:r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2B9AAC96-143F-C393-84E3-B029704A4741}"/>
              </a:ext>
            </a:extLst>
          </p:cNvPr>
          <p:cNvSpPr/>
          <p:nvPr/>
        </p:nvSpPr>
        <p:spPr>
          <a:xfrm>
            <a:off x="5192495" y="6141154"/>
            <a:ext cx="254643" cy="231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35" descr="Classroom outline">
            <a:extLst>
              <a:ext uri="{FF2B5EF4-FFF2-40B4-BE49-F238E27FC236}">
                <a16:creationId xmlns:a16="http://schemas.microsoft.com/office/drawing/2014/main" id="{2CE33219-23A2-8606-635C-AB12ED6A8A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71747" y="2834821"/>
            <a:ext cx="244748" cy="244748"/>
          </a:xfrm>
          <a:prstGeom prst="rect">
            <a:avLst/>
          </a:prstGeom>
        </p:spPr>
      </p:pic>
      <p:pic>
        <p:nvPicPr>
          <p:cNvPr id="137" name="Graphic 136" descr="Angel face outline with solid fill">
            <a:extLst>
              <a:ext uri="{FF2B5EF4-FFF2-40B4-BE49-F238E27FC236}">
                <a16:creationId xmlns:a16="http://schemas.microsoft.com/office/drawing/2014/main" id="{40FD7968-172B-6C41-5806-926F924AEC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63575" y="2850261"/>
            <a:ext cx="230813" cy="230813"/>
          </a:xfrm>
          <a:prstGeom prst="rect">
            <a:avLst/>
          </a:prstGeom>
        </p:spPr>
      </p:pic>
      <p:pic>
        <p:nvPicPr>
          <p:cNvPr id="138" name="Graphic 137" descr="School boy outline">
            <a:extLst>
              <a:ext uri="{FF2B5EF4-FFF2-40B4-BE49-F238E27FC236}">
                <a16:creationId xmlns:a16="http://schemas.microsoft.com/office/drawing/2014/main" id="{AC0EDB35-6D9E-38B2-3AA7-F1545F8291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45182" y="2826768"/>
            <a:ext cx="263769" cy="263769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519C3950-F580-DF57-87D1-8597AB47BFF3}"/>
              </a:ext>
            </a:extLst>
          </p:cNvPr>
          <p:cNvSpPr txBox="1"/>
          <p:nvPr/>
        </p:nvSpPr>
        <p:spPr>
          <a:xfrm>
            <a:off x="1423752" y="5710422"/>
            <a:ext cx="4057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Name ______________________ Date     /     /     % _____</a:t>
            </a:r>
          </a:p>
        </p:txBody>
      </p:sp>
      <p:pic>
        <p:nvPicPr>
          <p:cNvPr id="140" name="Graphic 139" descr="Classroom outline">
            <a:extLst>
              <a:ext uri="{FF2B5EF4-FFF2-40B4-BE49-F238E27FC236}">
                <a16:creationId xmlns:a16="http://schemas.microsoft.com/office/drawing/2014/main" id="{2DE17CBB-0462-11FA-645B-F041027377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81113" y="5694662"/>
            <a:ext cx="244748" cy="244748"/>
          </a:xfrm>
          <a:prstGeom prst="rect">
            <a:avLst/>
          </a:prstGeom>
        </p:spPr>
      </p:pic>
      <p:pic>
        <p:nvPicPr>
          <p:cNvPr id="141" name="Graphic 140" descr="Angel face outline with solid fill">
            <a:extLst>
              <a:ext uri="{FF2B5EF4-FFF2-40B4-BE49-F238E27FC236}">
                <a16:creationId xmlns:a16="http://schemas.microsoft.com/office/drawing/2014/main" id="{6DBC3B57-6C15-3422-9FC5-1E0A873B68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72941" y="5710102"/>
            <a:ext cx="230813" cy="230813"/>
          </a:xfrm>
          <a:prstGeom prst="rect">
            <a:avLst/>
          </a:prstGeom>
        </p:spPr>
      </p:pic>
      <p:pic>
        <p:nvPicPr>
          <p:cNvPr id="142" name="Graphic 141" descr="School boy outline">
            <a:extLst>
              <a:ext uri="{FF2B5EF4-FFF2-40B4-BE49-F238E27FC236}">
                <a16:creationId xmlns:a16="http://schemas.microsoft.com/office/drawing/2014/main" id="{B21EBA40-3B5B-3751-B741-98C565A67E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54548" y="5686609"/>
            <a:ext cx="263769" cy="263769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BF60851B-B202-2C5D-4EC9-4DBFFDB02F32}"/>
              </a:ext>
            </a:extLst>
          </p:cNvPr>
          <p:cNvSpPr txBox="1"/>
          <p:nvPr/>
        </p:nvSpPr>
        <p:spPr>
          <a:xfrm>
            <a:off x="1494417" y="8524288"/>
            <a:ext cx="4057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Name ______________________ Date     /     /     % _____</a:t>
            </a:r>
          </a:p>
        </p:txBody>
      </p:sp>
      <p:pic>
        <p:nvPicPr>
          <p:cNvPr id="144" name="Graphic 143" descr="Classroom outline">
            <a:extLst>
              <a:ext uri="{FF2B5EF4-FFF2-40B4-BE49-F238E27FC236}">
                <a16:creationId xmlns:a16="http://schemas.microsoft.com/office/drawing/2014/main" id="{B1EB74C1-EF17-CD79-67F1-310641B556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51778" y="8508528"/>
            <a:ext cx="244748" cy="244748"/>
          </a:xfrm>
          <a:prstGeom prst="rect">
            <a:avLst/>
          </a:prstGeom>
        </p:spPr>
      </p:pic>
      <p:pic>
        <p:nvPicPr>
          <p:cNvPr id="145" name="Graphic 144" descr="Angel face outline with solid fill">
            <a:extLst>
              <a:ext uri="{FF2B5EF4-FFF2-40B4-BE49-F238E27FC236}">
                <a16:creationId xmlns:a16="http://schemas.microsoft.com/office/drawing/2014/main" id="{6EE559C4-9A6C-F120-E77D-96B432318D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243606" y="8523968"/>
            <a:ext cx="230813" cy="230813"/>
          </a:xfrm>
          <a:prstGeom prst="rect">
            <a:avLst/>
          </a:prstGeom>
        </p:spPr>
      </p:pic>
      <p:pic>
        <p:nvPicPr>
          <p:cNvPr id="146" name="Graphic 145" descr="School boy outline">
            <a:extLst>
              <a:ext uri="{FF2B5EF4-FFF2-40B4-BE49-F238E27FC236}">
                <a16:creationId xmlns:a16="http://schemas.microsoft.com/office/drawing/2014/main" id="{1925C3BA-554C-E925-7937-71431BD5ED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25213" y="8500475"/>
            <a:ext cx="263769" cy="2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6DA99A-A01C-194A-A801-7C33794375F0}"/>
              </a:ext>
            </a:extLst>
          </p:cNvPr>
          <p:cNvSpPr/>
          <p:nvPr/>
        </p:nvSpPr>
        <p:spPr>
          <a:xfrm>
            <a:off x="1262178" y="254524"/>
            <a:ext cx="4333643" cy="2881199"/>
          </a:xfrm>
          <a:prstGeom prst="rect">
            <a:avLst/>
          </a:prstGeom>
          <a:gradFill>
            <a:gsLst>
              <a:gs pos="29000">
                <a:schemeClr val="accent4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555E09-E768-6167-B6E7-32EFA549E447}"/>
              </a:ext>
            </a:extLst>
          </p:cNvPr>
          <p:cNvSpPr/>
          <p:nvPr/>
        </p:nvSpPr>
        <p:spPr>
          <a:xfrm>
            <a:off x="1252018" y="3180387"/>
            <a:ext cx="4333643" cy="2881199"/>
          </a:xfrm>
          <a:prstGeom prst="rect">
            <a:avLst/>
          </a:prstGeom>
          <a:gradFill flip="none" rotWithShape="1">
            <a:gsLst>
              <a:gs pos="29000">
                <a:schemeClr val="accent4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4695E7-E357-79E0-EB38-9FE652524400}"/>
              </a:ext>
            </a:extLst>
          </p:cNvPr>
          <p:cNvSpPr/>
          <p:nvPr/>
        </p:nvSpPr>
        <p:spPr>
          <a:xfrm>
            <a:off x="1262178" y="6085030"/>
            <a:ext cx="4333643" cy="2881199"/>
          </a:xfrm>
          <a:prstGeom prst="rect">
            <a:avLst/>
          </a:prstGeom>
          <a:gradFill>
            <a:gsLst>
              <a:gs pos="29000">
                <a:schemeClr val="accent4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B7813-C287-AF03-BAB3-D4ADC503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214" y="3257555"/>
            <a:ext cx="1305203" cy="979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23E43-BF4D-9FF9-5BBB-7822715FC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20" y="3256069"/>
            <a:ext cx="988060" cy="101077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>
            <a:bevelT prst="angle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61DD1-7EF1-09AE-06BB-BFD9A8181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0" y="4976744"/>
            <a:ext cx="1264377" cy="10027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  <a:bevelB w="152400" h="50800" prst="softRound"/>
          </a:sp3d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00283FE8-2685-A1AA-57E6-DD10E0D5A050}"/>
              </a:ext>
            </a:extLst>
          </p:cNvPr>
          <p:cNvSpPr/>
          <p:nvPr/>
        </p:nvSpPr>
        <p:spPr>
          <a:xfrm>
            <a:off x="2894213" y="3569624"/>
            <a:ext cx="899160" cy="784860"/>
          </a:xfrm>
          <a:prstGeom prst="star5">
            <a:avLst/>
          </a:prstGeom>
          <a:blipFill dpi="0" rotWithShape="1">
            <a:blip r:embed="rId5">
              <a:alphaModFix amt="78717"/>
            </a:blip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silver logo&#10;&#10;Description automatically generated">
            <a:extLst>
              <a:ext uri="{FF2B5EF4-FFF2-40B4-BE49-F238E27FC236}">
                <a16:creationId xmlns:a16="http://schemas.microsoft.com/office/drawing/2014/main" id="{5E220500-0D9C-721B-B1DA-906EF8E24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7180" y="5130760"/>
            <a:ext cx="1008380" cy="890310"/>
          </a:xfrm>
          <a:prstGeom prst="rect">
            <a:avLst/>
          </a:prstGeom>
          <a:effectLst>
            <a:outerShdw dist="38100" dir="6000000" algn="t" rotWithShape="0">
              <a:prstClr val="black">
                <a:alpha val="56000"/>
              </a:prstClr>
            </a:outerShdw>
          </a:effectLst>
        </p:spPr>
      </p:pic>
      <p:pic>
        <p:nvPicPr>
          <p:cNvPr id="12" name="Picture 11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0ABC0B67-2EE4-824C-89F4-F8ED4D3133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112" y="4927600"/>
            <a:ext cx="1010869" cy="10160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7169D9-9775-5D6F-BEDA-F3411D75197F}"/>
              </a:ext>
            </a:extLst>
          </p:cNvPr>
          <p:cNvSpPr/>
          <p:nvPr/>
        </p:nvSpPr>
        <p:spPr>
          <a:xfrm>
            <a:off x="1794625" y="4222403"/>
            <a:ext cx="33938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WAY Cards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1CB274-47F5-2FBE-0E2A-D0E5667C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34" y="339584"/>
            <a:ext cx="1305203" cy="979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127214-A407-C0AB-E091-EBCC1728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40" y="338098"/>
            <a:ext cx="988060" cy="101077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>
            <a:bevelT prst="angle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2ACD29-12C1-3090-F3A0-729124AC2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580" y="2058773"/>
            <a:ext cx="1264377" cy="10027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  <a:bevelB w="152400" h="50800" prst="softRound"/>
          </a:sp3d>
        </p:spPr>
      </p:pic>
      <p:sp>
        <p:nvSpPr>
          <p:cNvPr id="24" name="5-Point Star 23">
            <a:extLst>
              <a:ext uri="{FF2B5EF4-FFF2-40B4-BE49-F238E27FC236}">
                <a16:creationId xmlns:a16="http://schemas.microsoft.com/office/drawing/2014/main" id="{31E15F03-043F-AED5-52C7-537AB420D63F}"/>
              </a:ext>
            </a:extLst>
          </p:cNvPr>
          <p:cNvSpPr/>
          <p:nvPr/>
        </p:nvSpPr>
        <p:spPr>
          <a:xfrm>
            <a:off x="2878833" y="651653"/>
            <a:ext cx="899160" cy="784860"/>
          </a:xfrm>
          <a:prstGeom prst="star5">
            <a:avLst/>
          </a:prstGeom>
          <a:blipFill dpi="0" rotWithShape="1">
            <a:blip r:embed="rId5">
              <a:alphaModFix amt="78717"/>
            </a:blip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and silver logo&#10;&#10;Description automatically generated">
            <a:extLst>
              <a:ext uri="{FF2B5EF4-FFF2-40B4-BE49-F238E27FC236}">
                <a16:creationId xmlns:a16="http://schemas.microsoft.com/office/drawing/2014/main" id="{47C3FB7D-DD34-B8C6-8BF8-1371B8894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800" y="2212789"/>
            <a:ext cx="1008380" cy="890310"/>
          </a:xfrm>
          <a:prstGeom prst="rect">
            <a:avLst/>
          </a:prstGeom>
          <a:effectLst>
            <a:outerShdw dist="38100" dir="6000000" algn="t" rotWithShape="0">
              <a:prstClr val="black">
                <a:alpha val="56000"/>
              </a:prstClr>
            </a:outerShdw>
          </a:effectLst>
        </p:spPr>
      </p:pic>
      <p:pic>
        <p:nvPicPr>
          <p:cNvPr id="26" name="Picture 25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EE1D4451-96FA-87ED-2C3C-74C357CCD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732" y="2009629"/>
            <a:ext cx="1010869" cy="10160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2FC5D15-23AD-A229-C0DA-3F30FED78BBC}"/>
              </a:ext>
            </a:extLst>
          </p:cNvPr>
          <p:cNvSpPr/>
          <p:nvPr/>
        </p:nvSpPr>
        <p:spPr>
          <a:xfrm>
            <a:off x="1779245" y="1304432"/>
            <a:ext cx="33938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WAY Cards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EB78BC-A64C-D45C-C829-A07D044A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779" y="6195100"/>
            <a:ext cx="1305203" cy="979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678AD7F-CFD1-16CB-752B-7CFEEB44E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85" y="6193614"/>
            <a:ext cx="988060" cy="101077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>
            <a:bevelT prst="angle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3A4947-D9AE-1732-3B63-C2DCED86C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525" y="7914289"/>
            <a:ext cx="1264377" cy="10027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  <a:bevelB w="152400" h="50800" prst="softRound"/>
          </a:sp3d>
        </p:spPr>
      </p:pic>
      <p:sp>
        <p:nvSpPr>
          <p:cNvPr id="31" name="5-Point Star 30">
            <a:extLst>
              <a:ext uri="{FF2B5EF4-FFF2-40B4-BE49-F238E27FC236}">
                <a16:creationId xmlns:a16="http://schemas.microsoft.com/office/drawing/2014/main" id="{4C607821-C2E6-197F-DF49-D8F08C332C2C}"/>
              </a:ext>
            </a:extLst>
          </p:cNvPr>
          <p:cNvSpPr/>
          <p:nvPr/>
        </p:nvSpPr>
        <p:spPr>
          <a:xfrm>
            <a:off x="2920778" y="6507169"/>
            <a:ext cx="899160" cy="784860"/>
          </a:xfrm>
          <a:prstGeom prst="star5">
            <a:avLst/>
          </a:prstGeom>
          <a:blipFill dpi="0" rotWithShape="1">
            <a:blip r:embed="rId5">
              <a:alphaModFix amt="78717"/>
            </a:blip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black and silver logo&#10;&#10;Description automatically generated">
            <a:extLst>
              <a:ext uri="{FF2B5EF4-FFF2-40B4-BE49-F238E27FC236}">
                <a16:creationId xmlns:a16="http://schemas.microsoft.com/office/drawing/2014/main" id="{C7887054-FB47-4871-0C1F-6124693EE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745" y="8068305"/>
            <a:ext cx="1008380" cy="890310"/>
          </a:xfrm>
          <a:prstGeom prst="rect">
            <a:avLst/>
          </a:prstGeom>
          <a:effectLst>
            <a:outerShdw dist="38100" dir="6000000" algn="t" rotWithShape="0">
              <a:prstClr val="black">
                <a:alpha val="56000"/>
              </a:prstClr>
            </a:outerShdw>
          </a:effectLst>
        </p:spPr>
      </p:pic>
      <p:pic>
        <p:nvPicPr>
          <p:cNvPr id="33" name="Picture 3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064118D4-BD2C-52FD-F2D9-E30F22105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677" y="7865145"/>
            <a:ext cx="1010869" cy="10160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A3D4765-3149-A7E6-EC62-A9D81A30989B}"/>
              </a:ext>
            </a:extLst>
          </p:cNvPr>
          <p:cNvSpPr/>
          <p:nvPr/>
        </p:nvSpPr>
        <p:spPr>
          <a:xfrm>
            <a:off x="1821190" y="7159948"/>
            <a:ext cx="33938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WAY Cards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74386-81D6-8C4A-9897-63A751C7DF51}"/>
              </a:ext>
            </a:extLst>
          </p:cNvPr>
          <p:cNvSpPr txBox="1"/>
          <p:nvPr/>
        </p:nvSpPr>
        <p:spPr>
          <a:xfrm>
            <a:off x="2611224" y="301658"/>
            <a:ext cx="131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playway.ca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8159F-F630-C9B9-588A-A195E211694E}"/>
              </a:ext>
            </a:extLst>
          </p:cNvPr>
          <p:cNvSpPr txBox="1"/>
          <p:nvPr/>
        </p:nvSpPr>
        <p:spPr>
          <a:xfrm>
            <a:off x="2620651" y="3218410"/>
            <a:ext cx="137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playway.ca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4F33D-804B-246E-5561-8CAF75545901}"/>
              </a:ext>
            </a:extLst>
          </p:cNvPr>
          <p:cNvSpPr txBox="1"/>
          <p:nvPr/>
        </p:nvSpPr>
        <p:spPr>
          <a:xfrm>
            <a:off x="2639505" y="6159573"/>
            <a:ext cx="1348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playway.ca</a:t>
            </a:r>
          </a:p>
        </p:txBody>
      </p:sp>
    </p:spTree>
    <p:extLst>
      <p:ext uri="{BB962C8B-B14F-4D97-AF65-F5344CB8AC3E}">
        <p14:creationId xmlns:p14="http://schemas.microsoft.com/office/powerpoint/2010/main" val="98553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31229</TotalTime>
  <Words>579</Words>
  <Application>Microsoft Macintosh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Apple Chancery</vt:lpstr>
      <vt:lpstr>Arial</vt:lpstr>
      <vt:lpstr>Bradley Hand</vt:lpstr>
      <vt:lpstr>Calibri</vt:lpstr>
      <vt:lpstr>Calibri Light</vt:lpstr>
      <vt:lpstr>Chalkboard</vt:lpstr>
      <vt:lpstr>Comic Sans MS</vt:lpstr>
      <vt:lpstr>Desdemona</vt:lpstr>
      <vt:lpstr>Papyrus</vt:lpstr>
      <vt:lpstr>Snap ITC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McCarthy</dc:creator>
  <cp:lastModifiedBy>Brian McCarthy</cp:lastModifiedBy>
  <cp:revision>11</cp:revision>
  <cp:lastPrinted>2023-09-28T12:47:54Z</cp:lastPrinted>
  <dcterms:created xsi:type="dcterms:W3CDTF">2022-03-15T18:36:20Z</dcterms:created>
  <dcterms:modified xsi:type="dcterms:W3CDTF">2023-10-05T12:09:17Z</dcterms:modified>
</cp:coreProperties>
</file>