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972"/>
    <p:restoredTop sz="95903"/>
  </p:normalViewPr>
  <p:slideViewPr>
    <p:cSldViewPr snapToGrid="0" snapToObjects="1">
      <p:cViewPr>
        <p:scale>
          <a:sx n="151" d="100"/>
          <a:sy n="151" d="100"/>
        </p:scale>
        <p:origin x="-328" y="-16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FCE3-0586-8E44-91DC-6F5D9AD2293B}" type="datetimeFigureOut">
              <a:rPr lang="en-US" smtClean="0"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6E8D-324D-794E-8BE2-E2D72FCFB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5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FCE3-0586-8E44-91DC-6F5D9AD2293B}" type="datetimeFigureOut">
              <a:rPr lang="en-US" smtClean="0"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6E8D-324D-794E-8BE2-E2D72FCFB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3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FCE3-0586-8E44-91DC-6F5D9AD2293B}" type="datetimeFigureOut">
              <a:rPr lang="en-US" smtClean="0"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6E8D-324D-794E-8BE2-E2D72FCFB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58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FCE3-0586-8E44-91DC-6F5D9AD2293B}" type="datetimeFigureOut">
              <a:rPr lang="en-US" smtClean="0"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6E8D-324D-794E-8BE2-E2D72FCFB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7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FCE3-0586-8E44-91DC-6F5D9AD2293B}" type="datetimeFigureOut">
              <a:rPr lang="en-US" smtClean="0"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6E8D-324D-794E-8BE2-E2D72FCFB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45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FCE3-0586-8E44-91DC-6F5D9AD2293B}" type="datetimeFigureOut">
              <a:rPr lang="en-US" smtClean="0"/>
              <a:t>12/2/23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6E8D-324D-794E-8BE2-E2D72FCFB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43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FCE3-0586-8E44-91DC-6F5D9AD2293B}" type="datetimeFigureOut">
              <a:rPr lang="en-US" smtClean="0"/>
              <a:t>12/2/23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6E8D-324D-794E-8BE2-E2D72FCFB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71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FCE3-0586-8E44-91DC-6F5D9AD2293B}" type="datetimeFigureOut">
              <a:rPr lang="en-US" smtClean="0"/>
              <a:t>12/2/23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6E8D-324D-794E-8BE2-E2D72FCFB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57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FCE3-0586-8E44-91DC-6F5D9AD2293B}" type="datetimeFigureOut">
              <a:rPr lang="en-US" smtClean="0"/>
              <a:t>12/2/23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6E8D-324D-794E-8BE2-E2D72FCFB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9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FCE3-0586-8E44-91DC-6F5D9AD2293B}" type="datetimeFigureOut">
              <a:rPr lang="en-US" smtClean="0"/>
              <a:t>12/2/23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6E8D-324D-794E-8BE2-E2D72FCFB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13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FCE3-0586-8E44-91DC-6F5D9AD2293B}" type="datetimeFigureOut">
              <a:rPr lang="en-US" smtClean="0"/>
              <a:t>12/2/23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6E8D-324D-794E-8BE2-E2D72FCFB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55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9FCE3-0586-8E44-91DC-6F5D9AD2293B}" type="datetimeFigureOut">
              <a:rPr lang="en-US" smtClean="0"/>
              <a:t>12/2/23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E6E8D-324D-794E-8BE2-E2D72FCFB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1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ireframe of a human head&#10;&#10;Description automatically generated">
            <a:extLst>
              <a:ext uri="{FF2B5EF4-FFF2-40B4-BE49-F238E27FC236}">
                <a16:creationId xmlns:a16="http://schemas.microsoft.com/office/drawing/2014/main" id="{362B3CD8-C65E-1F06-4526-D032BBC65F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</a:blip>
          <a:stretch>
            <a:fillRect/>
          </a:stretch>
        </p:blipFill>
        <p:spPr>
          <a:xfrm>
            <a:off x="1281190" y="278970"/>
            <a:ext cx="4287867" cy="28361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6DA99A-A01C-194A-A801-7C33794375F0}"/>
              </a:ext>
            </a:extLst>
          </p:cNvPr>
          <p:cNvSpPr/>
          <p:nvPr/>
        </p:nvSpPr>
        <p:spPr>
          <a:xfrm>
            <a:off x="1262178" y="254524"/>
            <a:ext cx="4333643" cy="28811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FF374E-D978-2A48-833F-3616EC89DF58}"/>
              </a:ext>
            </a:extLst>
          </p:cNvPr>
          <p:cNvSpPr txBox="1"/>
          <p:nvPr/>
        </p:nvSpPr>
        <p:spPr>
          <a:xfrm>
            <a:off x="1971566" y="345630"/>
            <a:ext cx="3238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>
                <a:solidFill>
                  <a:srgbClr val="000000"/>
                </a:solidFill>
                <a:latin typeface="Comic Sans MS" panose="030F0902030302020204" pitchFamily="66" charset="0"/>
              </a:rPr>
              <a:t>1 ____to ____ in the classroom 2 List ways learning improves with aSWtL. 3 What three things are happening to teachers?</a:t>
            </a:r>
            <a:endParaRPr lang="en-CA" sz="800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  <a:p>
            <a:endParaRPr lang="en-CA" sz="800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7EAC75-EF22-7A48-9915-9EB5CA13DD79}"/>
              </a:ext>
            </a:extLst>
          </p:cNvPr>
          <p:cNvSpPr txBox="1"/>
          <p:nvPr/>
        </p:nvSpPr>
        <p:spPr>
          <a:xfrm>
            <a:off x="1974028" y="646196"/>
            <a:ext cx="2908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omic Sans MS" panose="030F0902030302020204" pitchFamily="66" charset="0"/>
              </a:rPr>
              <a:t>1 Counsel a depressed friend. 2 Someone teaching the WAY Game. 3 Directing a puppet play.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18F758-8AB4-1740-8C5E-CD922F531143}"/>
              </a:ext>
            </a:extLst>
          </p:cNvPr>
          <p:cNvSpPr txBox="1"/>
          <p:nvPr/>
        </p:nvSpPr>
        <p:spPr>
          <a:xfrm>
            <a:off x="1987064" y="999903"/>
            <a:ext cx="3182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>
                <a:solidFill>
                  <a:srgbClr val="000000"/>
                </a:solidFill>
                <a:latin typeface="Comic Sans MS" panose="030F0902030302020204" pitchFamily="66" charset="0"/>
              </a:rPr>
              <a:t>1 The WAY Game Logo. 2 CAP Note Logo. 3 A single CAP Note.</a:t>
            </a:r>
            <a:endParaRPr lang="en-CA" sz="800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  <a:p>
            <a:endParaRPr lang="en-CA" sz="800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E3181B-0CEB-0046-B1E3-7B6FBE18B3A6}"/>
              </a:ext>
            </a:extLst>
          </p:cNvPr>
          <p:cNvSpPr txBox="1"/>
          <p:nvPr/>
        </p:nvSpPr>
        <p:spPr>
          <a:xfrm>
            <a:off x="1986266" y="1353933"/>
            <a:ext cx="334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>
                <a:solidFill>
                  <a:srgbClr val="000000"/>
                </a:solidFill>
                <a:latin typeface="Comic Sans MS" panose="030F0902030302020204" pitchFamily="66" charset="0"/>
              </a:rPr>
              <a:t>1 Acronym. 2 Mnemonics. 3 Transparent.</a:t>
            </a:r>
            <a:endParaRPr lang="en-CA" sz="800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  <a:p>
            <a:r>
              <a:rPr lang="en-CA" sz="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715BEA-4987-E641-909F-6D98269EB9B6}"/>
              </a:ext>
            </a:extLst>
          </p:cNvPr>
          <p:cNvSpPr txBox="1"/>
          <p:nvPr/>
        </p:nvSpPr>
        <p:spPr>
          <a:xfrm>
            <a:off x="1986266" y="1712429"/>
            <a:ext cx="334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>
                <a:solidFill>
                  <a:srgbClr val="000000"/>
                </a:solidFill>
                <a:latin typeface="Comic Sans MS" panose="030F0902030302020204" pitchFamily="66" charset="0"/>
              </a:rPr>
              <a:t>1 the WAY Game. 2 SMART Digital Lesson  Planning, 3 Calgary</a:t>
            </a:r>
          </a:p>
          <a:p>
            <a:endParaRPr lang="en-CA" sz="800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4EDCAA-7532-C344-9160-AF83E4397FEE}"/>
              </a:ext>
            </a:extLst>
          </p:cNvPr>
          <p:cNvSpPr txBox="1"/>
          <p:nvPr/>
        </p:nvSpPr>
        <p:spPr>
          <a:xfrm>
            <a:off x="1995500" y="2148008"/>
            <a:ext cx="334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>
                <a:solidFill>
                  <a:srgbClr val="000000"/>
                </a:solidFill>
                <a:latin typeface="Comic Sans MS" panose="030F0902030302020204" pitchFamily="66" charset="0"/>
              </a:rPr>
              <a:t>1 aSWtL. 2 Innovation in education. 3 Student Entrepreneurs.</a:t>
            </a:r>
          </a:p>
          <a:p>
            <a:endParaRPr lang="en-CA" sz="800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166EC3-CB58-0141-A05D-2EC149A3201C}"/>
              </a:ext>
            </a:extLst>
          </p:cNvPr>
          <p:cNvSpPr txBox="1"/>
          <p:nvPr/>
        </p:nvSpPr>
        <p:spPr>
          <a:xfrm>
            <a:off x="1985347" y="2453342"/>
            <a:ext cx="334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omic Sans MS" panose="030F0902030302020204" pitchFamily="66" charset="0"/>
              </a:rPr>
              <a:t>1 Best Tai Chi demo. 2 Sing a song - your choice. 3 Any Target Game you invent.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8AF4D3-7983-3A7C-9217-20D6F4609722}"/>
              </a:ext>
            </a:extLst>
          </p:cNvPr>
          <p:cNvGrpSpPr/>
          <p:nvPr/>
        </p:nvGrpSpPr>
        <p:grpSpPr>
          <a:xfrm>
            <a:off x="1235763" y="384869"/>
            <a:ext cx="813375" cy="2407213"/>
            <a:chOff x="1119157" y="414143"/>
            <a:chExt cx="643386" cy="234357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B38AB87-47B9-1249-8B77-BBCC93718E9B}"/>
                </a:ext>
              </a:extLst>
            </p:cNvPr>
            <p:cNvGrpSpPr/>
            <p:nvPr/>
          </p:nvGrpSpPr>
          <p:grpSpPr>
            <a:xfrm>
              <a:off x="1287516" y="414143"/>
              <a:ext cx="282719" cy="2216658"/>
              <a:chOff x="1369215" y="418017"/>
              <a:chExt cx="282719" cy="2216658"/>
            </a:xfrm>
          </p:grpSpPr>
          <p:pic>
            <p:nvPicPr>
              <p:cNvPr id="3" name="Graphic 2" descr="Checkmark with solid fill">
                <a:extLst>
                  <a:ext uri="{FF2B5EF4-FFF2-40B4-BE49-F238E27FC236}">
                    <a16:creationId xmlns:a16="http://schemas.microsoft.com/office/drawing/2014/main" id="{D0C107EB-5B74-674A-AEEF-835884EF69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51238" y="418017"/>
                <a:ext cx="186284" cy="186284"/>
              </a:xfrm>
              <a:prstGeom prst="rect">
                <a:avLst/>
              </a:prstGeom>
            </p:spPr>
          </p:pic>
          <p:pic>
            <p:nvPicPr>
              <p:cNvPr id="5" name="Graphic 4" descr="Drama with solid fill">
                <a:extLst>
                  <a:ext uri="{FF2B5EF4-FFF2-40B4-BE49-F238E27FC236}">
                    <a16:creationId xmlns:a16="http://schemas.microsoft.com/office/drawing/2014/main" id="{23587837-2784-F74C-A525-0581A2A49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31022" y="720852"/>
                <a:ext cx="220912" cy="220912"/>
              </a:xfrm>
              <a:prstGeom prst="rect">
                <a:avLst/>
              </a:prstGeom>
            </p:spPr>
          </p:pic>
          <p:pic>
            <p:nvPicPr>
              <p:cNvPr id="10" name="Graphic 9" descr="Pencil with solid fill">
                <a:extLst>
                  <a:ext uri="{FF2B5EF4-FFF2-40B4-BE49-F238E27FC236}">
                    <a16:creationId xmlns:a16="http://schemas.microsoft.com/office/drawing/2014/main" id="{F789DFCA-50AF-DF49-B812-7F4063437E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451238" y="1070546"/>
                <a:ext cx="166481" cy="166481"/>
              </a:xfrm>
              <a:prstGeom prst="rect">
                <a:avLst/>
              </a:prstGeom>
            </p:spPr>
          </p:pic>
          <p:pic>
            <p:nvPicPr>
              <p:cNvPr id="14" name="Graphic 13" descr="Storytelling with solid fill">
                <a:extLst>
                  <a:ext uri="{FF2B5EF4-FFF2-40B4-BE49-F238E27FC236}">
                    <a16:creationId xmlns:a16="http://schemas.microsoft.com/office/drawing/2014/main" id="{830D363E-D8C0-4D41-AD96-F093BC45C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96808" y="1334268"/>
                <a:ext cx="220912" cy="220912"/>
              </a:xfrm>
              <a:prstGeom prst="rect">
                <a:avLst/>
              </a:prstGeom>
            </p:spPr>
          </p:pic>
          <p:pic>
            <p:nvPicPr>
              <p:cNvPr id="16" name="Graphic 15" descr="Question Mark with solid fill">
                <a:extLst>
                  <a:ext uri="{FF2B5EF4-FFF2-40B4-BE49-F238E27FC236}">
                    <a16:creationId xmlns:a16="http://schemas.microsoft.com/office/drawing/2014/main" id="{BD04F240-15C6-F546-8EAA-2C8738FB60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389432" y="1730995"/>
                <a:ext cx="186070" cy="186070"/>
              </a:xfrm>
              <a:prstGeom prst="rect">
                <a:avLst/>
              </a:prstGeom>
            </p:spPr>
          </p:pic>
          <p:pic>
            <p:nvPicPr>
              <p:cNvPr id="18" name="Graphic 17" descr="Lecturer outline">
                <a:extLst>
                  <a:ext uri="{FF2B5EF4-FFF2-40B4-BE49-F238E27FC236}">
                    <a16:creationId xmlns:a16="http://schemas.microsoft.com/office/drawing/2014/main" id="{936DE548-1FB9-0743-98D6-6AA4234CA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369215" y="2042581"/>
                <a:ext cx="272845" cy="272845"/>
              </a:xfrm>
              <a:prstGeom prst="rect">
                <a:avLst/>
              </a:prstGeom>
            </p:spPr>
          </p:pic>
          <p:pic>
            <p:nvPicPr>
              <p:cNvPr id="20" name="Graphic 19" descr="Run with solid fill">
                <a:extLst>
                  <a:ext uri="{FF2B5EF4-FFF2-40B4-BE49-F238E27FC236}">
                    <a16:creationId xmlns:a16="http://schemas.microsoft.com/office/drawing/2014/main" id="{83FF9AC7-44D4-7440-817B-26A40DA27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382059" y="2419231"/>
                <a:ext cx="215444" cy="215444"/>
              </a:xfrm>
              <a:prstGeom prst="rect">
                <a:avLst/>
              </a:prstGeom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514EF13-B94C-B345-A6C4-A6340C25AA34}"/>
                </a:ext>
              </a:extLst>
            </p:cNvPr>
            <p:cNvGrpSpPr/>
            <p:nvPr/>
          </p:nvGrpSpPr>
          <p:grpSpPr>
            <a:xfrm>
              <a:off x="1119157" y="541617"/>
              <a:ext cx="643386" cy="2216096"/>
              <a:chOff x="1003746" y="256509"/>
              <a:chExt cx="647124" cy="2640682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0E1E1D9-4C1B-BD44-ADD8-64BEE953FCA2}"/>
                  </a:ext>
                </a:extLst>
              </p:cNvPr>
              <p:cNvSpPr txBox="1"/>
              <p:nvPr/>
            </p:nvSpPr>
            <p:spPr>
              <a:xfrm>
                <a:off x="1076482" y="256509"/>
                <a:ext cx="518780" cy="220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Answer It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F30E093-A079-CE4F-99EF-DADEE831F398}"/>
                  </a:ext>
                </a:extLst>
              </p:cNvPr>
              <p:cNvSpPr txBox="1"/>
              <p:nvPr/>
            </p:nvSpPr>
            <p:spPr>
              <a:xfrm>
                <a:off x="1103891" y="667223"/>
                <a:ext cx="419301" cy="220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Bradley Hand" pitchFamily="2" charset="77"/>
                  </a:rPr>
                  <a:t>Act It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481E124-9C2B-F74C-AC78-8165CC2331D5}"/>
                  </a:ext>
                </a:extLst>
              </p:cNvPr>
              <p:cNvSpPr txBox="1"/>
              <p:nvPr/>
            </p:nvSpPr>
            <p:spPr>
              <a:xfrm>
                <a:off x="1055812" y="1006634"/>
                <a:ext cx="467378" cy="220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Desdemona" pitchFamily="82" charset="77"/>
                  </a:rPr>
                  <a:t>Draw It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BAD649D-B0A4-2344-B8AC-E1F047ECC8D6}"/>
                  </a:ext>
                </a:extLst>
              </p:cNvPr>
              <p:cNvSpPr txBox="1"/>
              <p:nvPr/>
            </p:nvSpPr>
            <p:spPr>
              <a:xfrm>
                <a:off x="1076481" y="1414283"/>
                <a:ext cx="534112" cy="220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Snap ITC" panose="020F0502020204030204" pitchFamily="34" charset="0"/>
                    <a:cs typeface="Snap ITC" panose="020F0502020204030204" pitchFamily="34" charset="0"/>
                  </a:rPr>
                  <a:t>Spell It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AA64018-BD8A-8247-9FD0-BB6A837A8D02}"/>
                  </a:ext>
                </a:extLst>
              </p:cNvPr>
              <p:cNvSpPr txBox="1"/>
              <p:nvPr/>
            </p:nvSpPr>
            <p:spPr>
              <a:xfrm>
                <a:off x="1003746" y="1815300"/>
                <a:ext cx="566492" cy="220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Apple Chancery" panose="03020702040506060504" pitchFamily="66" charset="-79"/>
                    <a:cs typeface="Apple Chancery" panose="03020702040506060504" pitchFamily="66" charset="-79"/>
                  </a:rPr>
                  <a:t>Question It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7346110-339A-9A4C-A628-5639539C08F7}"/>
                  </a:ext>
                </a:extLst>
              </p:cNvPr>
              <p:cNvSpPr txBox="1"/>
              <p:nvPr/>
            </p:nvSpPr>
            <p:spPr>
              <a:xfrm>
                <a:off x="1085945" y="2306022"/>
                <a:ext cx="524647" cy="220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Chalkboard" panose="03050602040202020205" pitchFamily="66" charset="77"/>
                  </a:rPr>
                  <a:t>Speak It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04116AB-133B-CF44-9C5F-4D33679853C1}"/>
                  </a:ext>
                </a:extLst>
              </p:cNvPr>
              <p:cNvSpPr txBox="1"/>
              <p:nvPr/>
            </p:nvSpPr>
            <p:spPr>
              <a:xfrm>
                <a:off x="1076482" y="2677145"/>
                <a:ext cx="574388" cy="220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Papyrus" panose="020B0602040200020303" pitchFamily="34" charset="77"/>
                  </a:rPr>
                  <a:t>Move It</a:t>
                </a: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5E4C2A6-F4C0-E210-6B1D-B9FCC8C5EB8B}"/>
              </a:ext>
            </a:extLst>
          </p:cNvPr>
          <p:cNvSpPr txBox="1"/>
          <p:nvPr/>
        </p:nvSpPr>
        <p:spPr>
          <a:xfrm>
            <a:off x="1362975" y="2886340"/>
            <a:ext cx="41838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Name </a:t>
            </a:r>
            <a:r>
              <a:rPr lang="en-US" sz="1000" u="sng" dirty="0"/>
              <a:t>_</a:t>
            </a:r>
            <a:r>
              <a:rPr lang="en-US" sz="1000" dirty="0"/>
              <a:t>_______________________ Date      /     /       % _____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0B900E9-2B57-BEB7-AF47-52FC2F15E91A}"/>
              </a:ext>
            </a:extLst>
          </p:cNvPr>
          <p:cNvSpPr/>
          <p:nvPr/>
        </p:nvSpPr>
        <p:spPr>
          <a:xfrm>
            <a:off x="5107355" y="406146"/>
            <a:ext cx="254643" cy="2317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3B00AF2-9DD4-085D-FFDD-8B2B2DF65D78}"/>
              </a:ext>
            </a:extLst>
          </p:cNvPr>
          <p:cNvSpPr/>
          <p:nvPr/>
        </p:nvSpPr>
        <p:spPr>
          <a:xfrm>
            <a:off x="1262178" y="3158931"/>
            <a:ext cx="4333643" cy="28811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2285C86-76BC-21C3-F65F-FFA756406D45}"/>
              </a:ext>
            </a:extLst>
          </p:cNvPr>
          <p:cNvSpPr/>
          <p:nvPr/>
        </p:nvSpPr>
        <p:spPr>
          <a:xfrm>
            <a:off x="1264548" y="6063421"/>
            <a:ext cx="4333643" cy="28587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 descr="Classroom outline">
            <a:extLst>
              <a:ext uri="{FF2B5EF4-FFF2-40B4-BE49-F238E27FC236}">
                <a16:creationId xmlns:a16="http://schemas.microsoft.com/office/drawing/2014/main" id="{1600FF57-FF43-9119-567A-25C7C118F9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937075" y="2850146"/>
            <a:ext cx="244748" cy="244748"/>
          </a:xfrm>
          <a:prstGeom prst="rect">
            <a:avLst/>
          </a:prstGeom>
        </p:spPr>
      </p:pic>
      <p:pic>
        <p:nvPicPr>
          <p:cNvPr id="13" name="Graphic 12" descr="Angel face outline with solid fill">
            <a:extLst>
              <a:ext uri="{FF2B5EF4-FFF2-40B4-BE49-F238E27FC236}">
                <a16:creationId xmlns:a16="http://schemas.microsoft.com/office/drawing/2014/main" id="{6C6A99AD-5733-5D4F-3953-092AA9D0BEE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223958" y="2869941"/>
            <a:ext cx="230813" cy="230813"/>
          </a:xfrm>
          <a:prstGeom prst="rect">
            <a:avLst/>
          </a:prstGeom>
        </p:spPr>
      </p:pic>
      <p:pic>
        <p:nvPicPr>
          <p:cNvPr id="17" name="Graphic 16" descr="School boy outline">
            <a:extLst>
              <a:ext uri="{FF2B5EF4-FFF2-40B4-BE49-F238E27FC236}">
                <a16:creationId xmlns:a16="http://schemas.microsoft.com/office/drawing/2014/main" id="{53E2172E-3B2E-1DE7-0B6A-84C9F814438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659923" y="2836985"/>
            <a:ext cx="263769" cy="263769"/>
          </a:xfrm>
          <a:prstGeom prst="rect">
            <a:avLst/>
          </a:prstGeom>
        </p:spPr>
      </p:pic>
      <p:pic>
        <p:nvPicPr>
          <p:cNvPr id="19" name="Picture 18" descr="A wireframe of a human head&#10;&#10;Description automatically generated">
            <a:extLst>
              <a:ext uri="{FF2B5EF4-FFF2-40B4-BE49-F238E27FC236}">
                <a16:creationId xmlns:a16="http://schemas.microsoft.com/office/drawing/2014/main" id="{3243454C-FF7F-7F4E-1FE5-851342A347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</a:blip>
          <a:stretch>
            <a:fillRect/>
          </a:stretch>
        </p:blipFill>
        <p:spPr>
          <a:xfrm>
            <a:off x="1282092" y="3185391"/>
            <a:ext cx="4287867" cy="283618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58970E6-BDEA-0DED-7FE1-A33C01BA1C1C}"/>
              </a:ext>
            </a:extLst>
          </p:cNvPr>
          <p:cNvSpPr txBox="1"/>
          <p:nvPr/>
        </p:nvSpPr>
        <p:spPr>
          <a:xfrm>
            <a:off x="1972467" y="3252051"/>
            <a:ext cx="321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>
                <a:solidFill>
                  <a:srgbClr val="000000"/>
                </a:solidFill>
                <a:latin typeface="Comic Sans MS" panose="030F0902030302020204" pitchFamily="66" charset="0"/>
              </a:rPr>
              <a:t>1 ____to ____ in the classroom 2 List ways learning improves with aSWtL. 3 What three things are happening to teachers?</a:t>
            </a:r>
            <a:endParaRPr lang="en-CA" sz="800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  <a:p>
            <a:endParaRPr lang="en-CA" sz="800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FAE7EC-2121-5786-DA61-BA51641787CF}"/>
              </a:ext>
            </a:extLst>
          </p:cNvPr>
          <p:cNvSpPr txBox="1"/>
          <p:nvPr/>
        </p:nvSpPr>
        <p:spPr>
          <a:xfrm>
            <a:off x="1974930" y="3552617"/>
            <a:ext cx="2908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omic Sans MS" panose="030F0902030302020204" pitchFamily="66" charset="0"/>
              </a:rPr>
              <a:t>1 Counsel a depressed friend. 2 Someone teaching the WAY Game. 3 Directing a puppet play.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4BFBF4-2748-288F-3F74-57B4864E5A41}"/>
              </a:ext>
            </a:extLst>
          </p:cNvPr>
          <p:cNvSpPr txBox="1"/>
          <p:nvPr/>
        </p:nvSpPr>
        <p:spPr>
          <a:xfrm>
            <a:off x="1971032" y="3974057"/>
            <a:ext cx="3182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>
                <a:solidFill>
                  <a:srgbClr val="000000"/>
                </a:solidFill>
                <a:latin typeface="Comic Sans MS" panose="030F0902030302020204" pitchFamily="66" charset="0"/>
              </a:rPr>
              <a:t>1 The WAY Game Logo. 2 CAP Note Logo. 3 A single CAP Note.</a:t>
            </a:r>
            <a:endParaRPr lang="en-CA" sz="800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  <a:p>
            <a:endParaRPr lang="en-CA" sz="800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A7A625-7255-5672-A361-80B615740722}"/>
              </a:ext>
            </a:extLst>
          </p:cNvPr>
          <p:cNvSpPr txBox="1"/>
          <p:nvPr/>
        </p:nvSpPr>
        <p:spPr>
          <a:xfrm>
            <a:off x="1987168" y="4260354"/>
            <a:ext cx="334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>
                <a:solidFill>
                  <a:srgbClr val="000000"/>
                </a:solidFill>
                <a:latin typeface="Comic Sans MS" panose="030F0902030302020204" pitchFamily="66" charset="0"/>
              </a:rPr>
              <a:t>1 Acronym. 2 Mnemonics. 3 Transparent.</a:t>
            </a:r>
            <a:endParaRPr lang="en-CA" sz="800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  <a:p>
            <a:r>
              <a:rPr lang="en-CA" sz="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2EDDB-736A-BBC4-9DAB-676172494611}"/>
              </a:ext>
            </a:extLst>
          </p:cNvPr>
          <p:cNvSpPr txBox="1"/>
          <p:nvPr/>
        </p:nvSpPr>
        <p:spPr>
          <a:xfrm>
            <a:off x="1987168" y="4618850"/>
            <a:ext cx="334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>
                <a:solidFill>
                  <a:srgbClr val="000000"/>
                </a:solidFill>
                <a:latin typeface="Comic Sans MS" panose="030F0902030302020204" pitchFamily="66" charset="0"/>
              </a:rPr>
              <a:t>1 the WAY Game. 2 SMART Digital Lesson  Planning, 3 Calgary</a:t>
            </a:r>
          </a:p>
          <a:p>
            <a:endParaRPr lang="en-CA" sz="800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9A809E-F615-EB7E-33BE-D9A2E28E7D92}"/>
              </a:ext>
            </a:extLst>
          </p:cNvPr>
          <p:cNvSpPr txBox="1"/>
          <p:nvPr/>
        </p:nvSpPr>
        <p:spPr>
          <a:xfrm>
            <a:off x="1996402" y="5054429"/>
            <a:ext cx="334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>
                <a:solidFill>
                  <a:srgbClr val="000000"/>
                </a:solidFill>
                <a:latin typeface="Comic Sans MS" panose="030F0902030302020204" pitchFamily="66" charset="0"/>
              </a:rPr>
              <a:t>1 aSWtL. 2 Innovation in education. 3 Student Entrepreneurs.</a:t>
            </a:r>
          </a:p>
          <a:p>
            <a:endParaRPr lang="en-CA" sz="800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A6E366-3C9C-86EB-6417-5C504519AC88}"/>
              </a:ext>
            </a:extLst>
          </p:cNvPr>
          <p:cNvSpPr txBox="1"/>
          <p:nvPr/>
        </p:nvSpPr>
        <p:spPr>
          <a:xfrm>
            <a:off x="1986249" y="5359763"/>
            <a:ext cx="334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omic Sans MS" panose="030F0902030302020204" pitchFamily="66" charset="0"/>
              </a:rPr>
              <a:t>1 Best Tai Chi demo. 2 Sing a song - your choice. 3 Any Target Game you invent.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74AAE6C-3663-3FEF-497C-854863FF590C}"/>
              </a:ext>
            </a:extLst>
          </p:cNvPr>
          <p:cNvGrpSpPr/>
          <p:nvPr/>
        </p:nvGrpSpPr>
        <p:grpSpPr>
          <a:xfrm>
            <a:off x="1236665" y="3291290"/>
            <a:ext cx="813375" cy="2407213"/>
            <a:chOff x="1119157" y="414143"/>
            <a:chExt cx="643386" cy="234357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3064990-4AB3-D93F-8F51-1031DF840EAC}"/>
                </a:ext>
              </a:extLst>
            </p:cNvPr>
            <p:cNvGrpSpPr/>
            <p:nvPr/>
          </p:nvGrpSpPr>
          <p:grpSpPr>
            <a:xfrm>
              <a:off x="1287516" y="414143"/>
              <a:ext cx="282719" cy="2216658"/>
              <a:chOff x="1369215" y="418017"/>
              <a:chExt cx="282719" cy="2216658"/>
            </a:xfrm>
          </p:grpSpPr>
          <p:pic>
            <p:nvPicPr>
              <p:cNvPr id="54" name="Graphic 53" descr="Checkmark with solid fill">
                <a:extLst>
                  <a:ext uri="{FF2B5EF4-FFF2-40B4-BE49-F238E27FC236}">
                    <a16:creationId xmlns:a16="http://schemas.microsoft.com/office/drawing/2014/main" id="{C50D1ADF-20B1-3E2C-F4C2-CFC5FC9201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51238" y="418017"/>
                <a:ext cx="186284" cy="186284"/>
              </a:xfrm>
              <a:prstGeom prst="rect">
                <a:avLst/>
              </a:prstGeom>
            </p:spPr>
          </p:pic>
          <p:pic>
            <p:nvPicPr>
              <p:cNvPr id="55" name="Graphic 54" descr="Drama with solid fill">
                <a:extLst>
                  <a:ext uri="{FF2B5EF4-FFF2-40B4-BE49-F238E27FC236}">
                    <a16:creationId xmlns:a16="http://schemas.microsoft.com/office/drawing/2014/main" id="{BC300C44-BB13-6D01-51BA-317B93464D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31022" y="720852"/>
                <a:ext cx="220912" cy="220912"/>
              </a:xfrm>
              <a:prstGeom prst="rect">
                <a:avLst/>
              </a:prstGeom>
            </p:spPr>
          </p:pic>
          <p:pic>
            <p:nvPicPr>
              <p:cNvPr id="56" name="Graphic 55" descr="Pencil with solid fill">
                <a:extLst>
                  <a:ext uri="{FF2B5EF4-FFF2-40B4-BE49-F238E27FC236}">
                    <a16:creationId xmlns:a16="http://schemas.microsoft.com/office/drawing/2014/main" id="{4099F7C3-520F-5C15-7B46-4901F5863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451238" y="1070546"/>
                <a:ext cx="166481" cy="166481"/>
              </a:xfrm>
              <a:prstGeom prst="rect">
                <a:avLst/>
              </a:prstGeom>
            </p:spPr>
          </p:pic>
          <p:pic>
            <p:nvPicPr>
              <p:cNvPr id="57" name="Graphic 56" descr="Storytelling with solid fill">
                <a:extLst>
                  <a:ext uri="{FF2B5EF4-FFF2-40B4-BE49-F238E27FC236}">
                    <a16:creationId xmlns:a16="http://schemas.microsoft.com/office/drawing/2014/main" id="{D82C1407-80B9-F8DB-A8B7-21162C3663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96808" y="1334268"/>
                <a:ext cx="220912" cy="220912"/>
              </a:xfrm>
              <a:prstGeom prst="rect">
                <a:avLst/>
              </a:prstGeom>
            </p:spPr>
          </p:pic>
          <p:pic>
            <p:nvPicPr>
              <p:cNvPr id="58" name="Graphic 57" descr="Question Mark with solid fill">
                <a:extLst>
                  <a:ext uri="{FF2B5EF4-FFF2-40B4-BE49-F238E27FC236}">
                    <a16:creationId xmlns:a16="http://schemas.microsoft.com/office/drawing/2014/main" id="{FF992232-BDC3-09AB-9567-27A3C24CB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389432" y="1730995"/>
                <a:ext cx="186070" cy="186070"/>
              </a:xfrm>
              <a:prstGeom prst="rect">
                <a:avLst/>
              </a:prstGeom>
            </p:spPr>
          </p:pic>
          <p:pic>
            <p:nvPicPr>
              <p:cNvPr id="59" name="Graphic 58" descr="Lecturer outline">
                <a:extLst>
                  <a:ext uri="{FF2B5EF4-FFF2-40B4-BE49-F238E27FC236}">
                    <a16:creationId xmlns:a16="http://schemas.microsoft.com/office/drawing/2014/main" id="{6C9CE0BA-E12D-94EE-FAF5-1763643D9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369215" y="2042581"/>
                <a:ext cx="272845" cy="272845"/>
              </a:xfrm>
              <a:prstGeom prst="rect">
                <a:avLst/>
              </a:prstGeom>
            </p:spPr>
          </p:pic>
          <p:pic>
            <p:nvPicPr>
              <p:cNvPr id="60" name="Graphic 59" descr="Run with solid fill">
                <a:extLst>
                  <a:ext uri="{FF2B5EF4-FFF2-40B4-BE49-F238E27FC236}">
                    <a16:creationId xmlns:a16="http://schemas.microsoft.com/office/drawing/2014/main" id="{D3EAF4B9-F7ED-53EA-7957-A91C429738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382059" y="2419231"/>
                <a:ext cx="215444" cy="215444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0B491AC-C732-7E0D-FBD1-FC5426322ACE}"/>
                </a:ext>
              </a:extLst>
            </p:cNvPr>
            <p:cNvGrpSpPr/>
            <p:nvPr/>
          </p:nvGrpSpPr>
          <p:grpSpPr>
            <a:xfrm>
              <a:off x="1119157" y="541617"/>
              <a:ext cx="643386" cy="2216096"/>
              <a:chOff x="1003746" y="256509"/>
              <a:chExt cx="647124" cy="2640682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A3295F2-DA47-0690-139F-18948FF6B771}"/>
                  </a:ext>
                </a:extLst>
              </p:cNvPr>
              <p:cNvSpPr txBox="1"/>
              <p:nvPr/>
            </p:nvSpPr>
            <p:spPr>
              <a:xfrm>
                <a:off x="1076482" y="256509"/>
                <a:ext cx="518780" cy="220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Answer It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4F89CA1-F5D1-054B-6A45-515F7B1A79A5}"/>
                  </a:ext>
                </a:extLst>
              </p:cNvPr>
              <p:cNvSpPr txBox="1"/>
              <p:nvPr/>
            </p:nvSpPr>
            <p:spPr>
              <a:xfrm>
                <a:off x="1103891" y="667223"/>
                <a:ext cx="419301" cy="220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Bradley Hand" pitchFamily="2" charset="77"/>
                  </a:rPr>
                  <a:t>Act It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AA27DC8-D6F6-3FA7-9C05-73B2AA696251}"/>
                  </a:ext>
                </a:extLst>
              </p:cNvPr>
              <p:cNvSpPr txBox="1"/>
              <p:nvPr/>
            </p:nvSpPr>
            <p:spPr>
              <a:xfrm>
                <a:off x="1055812" y="1006634"/>
                <a:ext cx="467378" cy="220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Desdemona" pitchFamily="82" charset="77"/>
                  </a:rPr>
                  <a:t>Draw It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E46F3E8-ABEF-384C-8E1A-33894B086F99}"/>
                  </a:ext>
                </a:extLst>
              </p:cNvPr>
              <p:cNvSpPr txBox="1"/>
              <p:nvPr/>
            </p:nvSpPr>
            <p:spPr>
              <a:xfrm>
                <a:off x="1076481" y="1414283"/>
                <a:ext cx="534112" cy="220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Snap ITC" panose="020F0502020204030204" pitchFamily="34" charset="0"/>
                    <a:cs typeface="Snap ITC" panose="020F0502020204030204" pitchFamily="34" charset="0"/>
                  </a:rPr>
                  <a:t>Spell It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FFD1CCA-2638-2B8C-FC8A-6D5524A551CC}"/>
                  </a:ext>
                </a:extLst>
              </p:cNvPr>
              <p:cNvSpPr txBox="1"/>
              <p:nvPr/>
            </p:nvSpPr>
            <p:spPr>
              <a:xfrm>
                <a:off x="1003746" y="1815300"/>
                <a:ext cx="566492" cy="220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Apple Chancery" panose="03020702040506060504" pitchFamily="66" charset="-79"/>
                    <a:cs typeface="Apple Chancery" panose="03020702040506060504" pitchFamily="66" charset="-79"/>
                  </a:rPr>
                  <a:t>Question It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9CF2082-972F-F0B8-272E-D87281B06861}"/>
                  </a:ext>
                </a:extLst>
              </p:cNvPr>
              <p:cNvSpPr txBox="1"/>
              <p:nvPr/>
            </p:nvSpPr>
            <p:spPr>
              <a:xfrm>
                <a:off x="1085945" y="2306022"/>
                <a:ext cx="524647" cy="220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Chalkboard" panose="03050602040202020205" pitchFamily="66" charset="77"/>
                  </a:rPr>
                  <a:t>Speak It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2CA45A4-A851-A259-8229-E5FC6D64A89F}"/>
                  </a:ext>
                </a:extLst>
              </p:cNvPr>
              <p:cNvSpPr txBox="1"/>
              <p:nvPr/>
            </p:nvSpPr>
            <p:spPr>
              <a:xfrm>
                <a:off x="1076482" y="2677145"/>
                <a:ext cx="574388" cy="220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Papyrus" panose="020B0602040200020303" pitchFamily="34" charset="77"/>
                  </a:rPr>
                  <a:t>Move It</a:t>
                </a:r>
              </a:p>
            </p:txBody>
          </p: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6A217C9-07BE-EBD4-482F-7BBB51440220}"/>
              </a:ext>
            </a:extLst>
          </p:cNvPr>
          <p:cNvSpPr txBox="1"/>
          <p:nvPr/>
        </p:nvSpPr>
        <p:spPr>
          <a:xfrm>
            <a:off x="1363877" y="5792761"/>
            <a:ext cx="41838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Name </a:t>
            </a:r>
            <a:r>
              <a:rPr lang="en-US" sz="1000" u="sng" dirty="0"/>
              <a:t>_</a:t>
            </a:r>
            <a:r>
              <a:rPr lang="en-US" sz="1000" dirty="0"/>
              <a:t>_______________________ Date      /     /       % _____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388133C-7C24-0D42-2D4D-8BB0EF473187}"/>
              </a:ext>
            </a:extLst>
          </p:cNvPr>
          <p:cNvSpPr/>
          <p:nvPr/>
        </p:nvSpPr>
        <p:spPr>
          <a:xfrm>
            <a:off x="5108257" y="3312567"/>
            <a:ext cx="254643" cy="2317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 descr="A wireframe of a human head&#10;&#10;Description automatically generated">
            <a:extLst>
              <a:ext uri="{FF2B5EF4-FFF2-40B4-BE49-F238E27FC236}">
                <a16:creationId xmlns:a16="http://schemas.microsoft.com/office/drawing/2014/main" id="{576991DE-FEDF-BC83-7314-CC26CE763F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</a:blip>
          <a:stretch>
            <a:fillRect/>
          </a:stretch>
        </p:blipFill>
        <p:spPr>
          <a:xfrm>
            <a:off x="1293815" y="6070170"/>
            <a:ext cx="4287867" cy="2836189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B4416025-10B0-73B9-55FF-4B13A518096B}"/>
              </a:ext>
            </a:extLst>
          </p:cNvPr>
          <p:cNvSpPr txBox="1"/>
          <p:nvPr/>
        </p:nvSpPr>
        <p:spPr>
          <a:xfrm>
            <a:off x="1984191" y="6136830"/>
            <a:ext cx="325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>
                <a:solidFill>
                  <a:srgbClr val="000000"/>
                </a:solidFill>
                <a:latin typeface="Comic Sans MS" panose="030F0902030302020204" pitchFamily="66" charset="0"/>
              </a:rPr>
              <a:t>1 ____to ____ in the classroom 2 List ways learning improves with aSWtL. 3 What three things are happening to teachers?</a:t>
            </a:r>
            <a:endParaRPr lang="en-CA" sz="800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804E91B-AC41-E9FC-4F6A-154E34BCDABF}"/>
              </a:ext>
            </a:extLst>
          </p:cNvPr>
          <p:cNvSpPr txBox="1"/>
          <p:nvPr/>
        </p:nvSpPr>
        <p:spPr>
          <a:xfrm>
            <a:off x="1956508" y="6442420"/>
            <a:ext cx="2908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omic Sans MS" panose="030F0902030302020204" pitchFamily="66" charset="0"/>
              </a:rPr>
              <a:t>1 Counsel a depressed friend. 2 Someone teaching the WAY Game. 3 Directing a puppet play.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16AB31C-BE44-60D7-ACF5-FC11AF051692}"/>
              </a:ext>
            </a:extLst>
          </p:cNvPr>
          <p:cNvSpPr txBox="1"/>
          <p:nvPr/>
        </p:nvSpPr>
        <p:spPr>
          <a:xfrm>
            <a:off x="1999689" y="6791103"/>
            <a:ext cx="3182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>
                <a:solidFill>
                  <a:srgbClr val="000000"/>
                </a:solidFill>
                <a:latin typeface="Comic Sans MS" panose="030F0902030302020204" pitchFamily="66" charset="0"/>
              </a:rPr>
              <a:t>1 The WAY Game Logo. 2 CAP Note Logo. 3 Best CAP Note.</a:t>
            </a:r>
            <a:endParaRPr lang="en-CA" sz="800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  <a:p>
            <a:endParaRPr lang="en-CA" sz="800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90ACBB4-B411-E635-EEFC-327DC72161EB}"/>
              </a:ext>
            </a:extLst>
          </p:cNvPr>
          <p:cNvSpPr txBox="1"/>
          <p:nvPr/>
        </p:nvSpPr>
        <p:spPr>
          <a:xfrm>
            <a:off x="1998891" y="7145133"/>
            <a:ext cx="334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>
                <a:solidFill>
                  <a:srgbClr val="000000"/>
                </a:solidFill>
                <a:latin typeface="Comic Sans MS" panose="030F0902030302020204" pitchFamily="66" charset="0"/>
              </a:rPr>
              <a:t>1 Acronym. 2 Mnemonics. 3 Transparent.</a:t>
            </a:r>
            <a:endParaRPr lang="en-CA" sz="800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  <a:p>
            <a:r>
              <a:rPr lang="en-CA" sz="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C215F62-4B75-4F68-F169-F3708301AC26}"/>
              </a:ext>
            </a:extLst>
          </p:cNvPr>
          <p:cNvSpPr txBox="1"/>
          <p:nvPr/>
        </p:nvSpPr>
        <p:spPr>
          <a:xfrm>
            <a:off x="1998891" y="7503629"/>
            <a:ext cx="334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>
                <a:solidFill>
                  <a:srgbClr val="000000"/>
                </a:solidFill>
                <a:latin typeface="Comic Sans MS" panose="030F0902030302020204" pitchFamily="66" charset="0"/>
              </a:rPr>
              <a:t>1 the WAY Game. 2 SMART Digital Lesson  Planning, 3 Calgary</a:t>
            </a:r>
          </a:p>
          <a:p>
            <a:endParaRPr lang="en-CA" sz="800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7F71A24-80A9-6216-78CE-5C61DFE67A1D}"/>
              </a:ext>
            </a:extLst>
          </p:cNvPr>
          <p:cNvSpPr txBox="1"/>
          <p:nvPr/>
        </p:nvSpPr>
        <p:spPr>
          <a:xfrm>
            <a:off x="2008125" y="7939208"/>
            <a:ext cx="334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>
                <a:solidFill>
                  <a:srgbClr val="000000"/>
                </a:solidFill>
                <a:latin typeface="Comic Sans MS" panose="030F0902030302020204" pitchFamily="66" charset="0"/>
              </a:rPr>
              <a:t>1 aSWtL. 2 Innovation in education. 3 Student Entrepreneurs.</a:t>
            </a:r>
          </a:p>
          <a:p>
            <a:endParaRPr lang="en-CA" sz="800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B6959C4-DAFD-15CA-9A0C-6431126D85A4}"/>
              </a:ext>
            </a:extLst>
          </p:cNvPr>
          <p:cNvSpPr txBox="1"/>
          <p:nvPr/>
        </p:nvSpPr>
        <p:spPr>
          <a:xfrm>
            <a:off x="1997972" y="8244542"/>
            <a:ext cx="334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omic Sans MS" panose="030F0902030302020204" pitchFamily="66" charset="0"/>
              </a:rPr>
              <a:t>1 Best Tai Chi demo. 2 Sing a song - your choice. 3 Any Target Game you invent.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A7CDDBF-7EAB-40C2-B25B-15EBB1D3540E}"/>
              </a:ext>
            </a:extLst>
          </p:cNvPr>
          <p:cNvGrpSpPr/>
          <p:nvPr/>
        </p:nvGrpSpPr>
        <p:grpSpPr>
          <a:xfrm>
            <a:off x="1248388" y="6176069"/>
            <a:ext cx="813375" cy="2407213"/>
            <a:chOff x="1119157" y="414143"/>
            <a:chExt cx="643386" cy="234357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153183BE-3C88-F072-014B-14CE283ECD14}"/>
                </a:ext>
              </a:extLst>
            </p:cNvPr>
            <p:cNvGrpSpPr/>
            <p:nvPr/>
          </p:nvGrpSpPr>
          <p:grpSpPr>
            <a:xfrm>
              <a:off x="1287516" y="414143"/>
              <a:ext cx="282719" cy="2216658"/>
              <a:chOff x="1369215" y="418017"/>
              <a:chExt cx="282719" cy="2216658"/>
            </a:xfrm>
          </p:grpSpPr>
          <p:pic>
            <p:nvPicPr>
              <p:cNvPr id="82" name="Graphic 81" descr="Checkmark with solid fill">
                <a:extLst>
                  <a:ext uri="{FF2B5EF4-FFF2-40B4-BE49-F238E27FC236}">
                    <a16:creationId xmlns:a16="http://schemas.microsoft.com/office/drawing/2014/main" id="{FD62D0D8-B5B8-4041-41BC-31C1F2688D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51238" y="418017"/>
                <a:ext cx="186284" cy="186284"/>
              </a:xfrm>
              <a:prstGeom prst="rect">
                <a:avLst/>
              </a:prstGeom>
            </p:spPr>
          </p:pic>
          <p:pic>
            <p:nvPicPr>
              <p:cNvPr id="83" name="Graphic 82" descr="Drama with solid fill">
                <a:extLst>
                  <a:ext uri="{FF2B5EF4-FFF2-40B4-BE49-F238E27FC236}">
                    <a16:creationId xmlns:a16="http://schemas.microsoft.com/office/drawing/2014/main" id="{110DAF0D-1C19-F7FE-CEA2-B0D158439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31022" y="720852"/>
                <a:ext cx="220912" cy="220912"/>
              </a:xfrm>
              <a:prstGeom prst="rect">
                <a:avLst/>
              </a:prstGeom>
            </p:spPr>
          </p:pic>
          <p:pic>
            <p:nvPicPr>
              <p:cNvPr id="84" name="Graphic 83" descr="Pencil with solid fill">
                <a:extLst>
                  <a:ext uri="{FF2B5EF4-FFF2-40B4-BE49-F238E27FC236}">
                    <a16:creationId xmlns:a16="http://schemas.microsoft.com/office/drawing/2014/main" id="{A5175AC0-BB32-0DD3-EA62-73C4F21E2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451238" y="1070546"/>
                <a:ext cx="166481" cy="166481"/>
              </a:xfrm>
              <a:prstGeom prst="rect">
                <a:avLst/>
              </a:prstGeom>
            </p:spPr>
          </p:pic>
          <p:pic>
            <p:nvPicPr>
              <p:cNvPr id="85" name="Graphic 84" descr="Storytelling with solid fill">
                <a:extLst>
                  <a:ext uri="{FF2B5EF4-FFF2-40B4-BE49-F238E27FC236}">
                    <a16:creationId xmlns:a16="http://schemas.microsoft.com/office/drawing/2014/main" id="{5BD055D6-F1D9-927B-956B-B503688FC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96808" y="1334268"/>
                <a:ext cx="220912" cy="220912"/>
              </a:xfrm>
              <a:prstGeom prst="rect">
                <a:avLst/>
              </a:prstGeom>
            </p:spPr>
          </p:pic>
          <p:pic>
            <p:nvPicPr>
              <p:cNvPr id="86" name="Graphic 85" descr="Question Mark with solid fill">
                <a:extLst>
                  <a:ext uri="{FF2B5EF4-FFF2-40B4-BE49-F238E27FC236}">
                    <a16:creationId xmlns:a16="http://schemas.microsoft.com/office/drawing/2014/main" id="{EDC6C55F-DEF4-B621-E8CA-77FD968C6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389432" y="1730995"/>
                <a:ext cx="186070" cy="186070"/>
              </a:xfrm>
              <a:prstGeom prst="rect">
                <a:avLst/>
              </a:prstGeom>
            </p:spPr>
          </p:pic>
          <p:pic>
            <p:nvPicPr>
              <p:cNvPr id="87" name="Graphic 86" descr="Lecturer outline">
                <a:extLst>
                  <a:ext uri="{FF2B5EF4-FFF2-40B4-BE49-F238E27FC236}">
                    <a16:creationId xmlns:a16="http://schemas.microsoft.com/office/drawing/2014/main" id="{DE3E7BCD-FD2B-75C3-36D2-5FCAFCFFE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369215" y="2042581"/>
                <a:ext cx="272845" cy="272845"/>
              </a:xfrm>
              <a:prstGeom prst="rect">
                <a:avLst/>
              </a:prstGeom>
            </p:spPr>
          </p:pic>
          <p:pic>
            <p:nvPicPr>
              <p:cNvPr id="88" name="Graphic 87" descr="Run with solid fill">
                <a:extLst>
                  <a:ext uri="{FF2B5EF4-FFF2-40B4-BE49-F238E27FC236}">
                    <a16:creationId xmlns:a16="http://schemas.microsoft.com/office/drawing/2014/main" id="{E81A76D5-8EE5-38A4-ADD6-50362E3A51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382059" y="2419231"/>
                <a:ext cx="215444" cy="215444"/>
              </a:xfrm>
              <a:prstGeom prst="rect">
                <a:avLst/>
              </a:prstGeom>
            </p:spPr>
          </p:pic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7CD1501F-39A0-6D58-5A07-1FAC501D034B}"/>
                </a:ext>
              </a:extLst>
            </p:cNvPr>
            <p:cNvGrpSpPr/>
            <p:nvPr/>
          </p:nvGrpSpPr>
          <p:grpSpPr>
            <a:xfrm>
              <a:off x="1119157" y="541617"/>
              <a:ext cx="643386" cy="2216096"/>
              <a:chOff x="1003746" y="256509"/>
              <a:chExt cx="647124" cy="2640682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23078FB-854D-C794-3D6A-0736F5A5C270}"/>
                  </a:ext>
                </a:extLst>
              </p:cNvPr>
              <p:cNvSpPr txBox="1"/>
              <p:nvPr/>
            </p:nvSpPr>
            <p:spPr>
              <a:xfrm>
                <a:off x="1076482" y="256509"/>
                <a:ext cx="518780" cy="220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Answer It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9425A3F-BEAC-BDB9-3DD9-7988CF1A8320}"/>
                  </a:ext>
                </a:extLst>
              </p:cNvPr>
              <p:cNvSpPr txBox="1"/>
              <p:nvPr/>
            </p:nvSpPr>
            <p:spPr>
              <a:xfrm>
                <a:off x="1103891" y="667223"/>
                <a:ext cx="419301" cy="220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Bradley Hand" pitchFamily="2" charset="77"/>
                  </a:rPr>
                  <a:t>Act It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F12DF52-33CE-2C1D-81A1-106DE0D89F31}"/>
                  </a:ext>
                </a:extLst>
              </p:cNvPr>
              <p:cNvSpPr txBox="1"/>
              <p:nvPr/>
            </p:nvSpPr>
            <p:spPr>
              <a:xfrm>
                <a:off x="1055812" y="1006634"/>
                <a:ext cx="467378" cy="220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Desdemona" pitchFamily="82" charset="77"/>
                  </a:rPr>
                  <a:t>Draw It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D9DD3C9-531E-F0E2-A2D8-3600CC73D776}"/>
                  </a:ext>
                </a:extLst>
              </p:cNvPr>
              <p:cNvSpPr txBox="1"/>
              <p:nvPr/>
            </p:nvSpPr>
            <p:spPr>
              <a:xfrm>
                <a:off x="1076481" y="1414283"/>
                <a:ext cx="534112" cy="220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Snap ITC" panose="020F0502020204030204" pitchFamily="34" charset="0"/>
                    <a:cs typeface="Snap ITC" panose="020F0502020204030204" pitchFamily="34" charset="0"/>
                  </a:rPr>
                  <a:t>Spell It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426E2DA-2ADD-F74B-0299-FCE7C9D3FDE4}"/>
                  </a:ext>
                </a:extLst>
              </p:cNvPr>
              <p:cNvSpPr txBox="1"/>
              <p:nvPr/>
            </p:nvSpPr>
            <p:spPr>
              <a:xfrm>
                <a:off x="1003746" y="1815300"/>
                <a:ext cx="566492" cy="220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Apple Chancery" panose="03020702040506060504" pitchFamily="66" charset="-79"/>
                    <a:cs typeface="Apple Chancery" panose="03020702040506060504" pitchFamily="66" charset="-79"/>
                  </a:rPr>
                  <a:t>Question It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E7510F4-9292-575C-23F1-0172C6CA315F}"/>
                  </a:ext>
                </a:extLst>
              </p:cNvPr>
              <p:cNvSpPr txBox="1"/>
              <p:nvPr/>
            </p:nvSpPr>
            <p:spPr>
              <a:xfrm>
                <a:off x="1085945" y="2306022"/>
                <a:ext cx="524647" cy="220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Chalkboard" panose="03050602040202020205" pitchFamily="66" charset="77"/>
                  </a:rPr>
                  <a:t>Speak It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AE30EDF-CA10-1443-B69C-0FA7FB9E9D8F}"/>
                  </a:ext>
                </a:extLst>
              </p:cNvPr>
              <p:cNvSpPr txBox="1"/>
              <p:nvPr/>
            </p:nvSpPr>
            <p:spPr>
              <a:xfrm>
                <a:off x="1076482" y="2677145"/>
                <a:ext cx="574388" cy="220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Papyrus" panose="020B0602040200020303" pitchFamily="34" charset="77"/>
                  </a:rPr>
                  <a:t>Move It</a:t>
                </a:r>
              </a:p>
            </p:txBody>
          </p:sp>
        </p:grp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69D07220-7B24-B8CE-CF18-4EE18D0715DB}"/>
              </a:ext>
            </a:extLst>
          </p:cNvPr>
          <p:cNvSpPr txBox="1"/>
          <p:nvPr/>
        </p:nvSpPr>
        <p:spPr>
          <a:xfrm>
            <a:off x="1375600" y="8677540"/>
            <a:ext cx="41838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Name </a:t>
            </a:r>
            <a:r>
              <a:rPr lang="en-US" sz="1000" u="sng" dirty="0"/>
              <a:t>_</a:t>
            </a:r>
            <a:r>
              <a:rPr lang="en-US" sz="1000" dirty="0"/>
              <a:t>_______________________ Date      /     /       % _____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A5B0682-FA72-5946-A293-6B3551452031}"/>
              </a:ext>
            </a:extLst>
          </p:cNvPr>
          <p:cNvSpPr/>
          <p:nvPr/>
        </p:nvSpPr>
        <p:spPr>
          <a:xfrm>
            <a:off x="5119980" y="6197346"/>
            <a:ext cx="254643" cy="2317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3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6DA99A-A01C-194A-A801-7C33794375F0}"/>
              </a:ext>
            </a:extLst>
          </p:cNvPr>
          <p:cNvSpPr/>
          <p:nvPr/>
        </p:nvSpPr>
        <p:spPr>
          <a:xfrm>
            <a:off x="1262178" y="254524"/>
            <a:ext cx="4333643" cy="28811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555E09-E768-6167-B6E7-32EFA549E447}"/>
              </a:ext>
            </a:extLst>
          </p:cNvPr>
          <p:cNvSpPr/>
          <p:nvPr/>
        </p:nvSpPr>
        <p:spPr>
          <a:xfrm>
            <a:off x="1262178" y="3170227"/>
            <a:ext cx="4333643" cy="28811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4695E7-E357-79E0-EB38-9FE652524400}"/>
              </a:ext>
            </a:extLst>
          </p:cNvPr>
          <p:cNvSpPr/>
          <p:nvPr/>
        </p:nvSpPr>
        <p:spPr>
          <a:xfrm>
            <a:off x="1262178" y="6085030"/>
            <a:ext cx="4333643" cy="28811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wireframe of a human head&#10;&#10;Description automatically generated">
            <a:extLst>
              <a:ext uri="{FF2B5EF4-FFF2-40B4-BE49-F238E27FC236}">
                <a16:creationId xmlns:a16="http://schemas.microsoft.com/office/drawing/2014/main" id="{68C4854D-C2AB-CBCE-C7AA-84DBFD501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410" y="3192650"/>
            <a:ext cx="4290647" cy="2506894"/>
          </a:xfrm>
          <a:prstGeom prst="rect">
            <a:avLst/>
          </a:prstGeom>
        </p:spPr>
      </p:pic>
      <p:pic>
        <p:nvPicPr>
          <p:cNvPr id="6" name="Picture 5" descr="A white sheet of text&#10;&#10;Description automatically generated with medium confidence">
            <a:extLst>
              <a:ext uri="{FF2B5EF4-FFF2-40B4-BE49-F238E27FC236}">
                <a16:creationId xmlns:a16="http://schemas.microsoft.com/office/drawing/2014/main" id="{3105128F-F362-D2E2-0B9F-EAC84557A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267" y="3799161"/>
            <a:ext cx="503305" cy="669548"/>
          </a:xfrm>
          <a:prstGeom prst="rect">
            <a:avLst/>
          </a:prstGeom>
        </p:spPr>
      </p:pic>
      <p:pic>
        <p:nvPicPr>
          <p:cNvPr id="8" name="Picture 7" descr="A person in a boat with a fishing pole&#10;&#10;Description automatically generated">
            <a:extLst>
              <a:ext uri="{FF2B5EF4-FFF2-40B4-BE49-F238E27FC236}">
                <a16:creationId xmlns:a16="http://schemas.microsoft.com/office/drawing/2014/main" id="{9D19369A-3CCB-F992-AB12-A060A1F65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525" y="5509931"/>
            <a:ext cx="573330" cy="508253"/>
          </a:xfrm>
          <a:prstGeom prst="rect">
            <a:avLst/>
          </a:prstGeom>
        </p:spPr>
      </p:pic>
      <p:pic>
        <p:nvPicPr>
          <p:cNvPr id="9" name="Picture 8" descr="A person touching a green board with white papers&#10;&#10;Description automatically generated">
            <a:extLst>
              <a:ext uri="{FF2B5EF4-FFF2-40B4-BE49-F238E27FC236}">
                <a16:creationId xmlns:a16="http://schemas.microsoft.com/office/drawing/2014/main" id="{71957701-854C-E3ED-6A88-9DC19FE7D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194" y="5513452"/>
            <a:ext cx="786536" cy="519799"/>
          </a:xfrm>
          <a:prstGeom prst="rect">
            <a:avLst/>
          </a:prstGeom>
        </p:spPr>
      </p:pic>
      <p:pic>
        <p:nvPicPr>
          <p:cNvPr id="10" name="Picture 9" descr="A child walking on a yellow school bus&#10;&#10;Description automatically generated">
            <a:extLst>
              <a:ext uri="{FF2B5EF4-FFF2-40B4-BE49-F238E27FC236}">
                <a16:creationId xmlns:a16="http://schemas.microsoft.com/office/drawing/2014/main" id="{86A5913F-C275-5656-8EEF-E9EB0D4EB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8262" y="5503209"/>
            <a:ext cx="655473" cy="524050"/>
          </a:xfrm>
          <a:prstGeom prst="rect">
            <a:avLst/>
          </a:prstGeom>
        </p:spPr>
      </p:pic>
      <p:pic>
        <p:nvPicPr>
          <p:cNvPr id="11" name="Picture 10" descr="A group of children writing on a whiteboard&#10;&#10;Description automatically generated">
            <a:extLst>
              <a:ext uri="{FF2B5EF4-FFF2-40B4-BE49-F238E27FC236}">
                <a16:creationId xmlns:a16="http://schemas.microsoft.com/office/drawing/2014/main" id="{67A71470-5226-0883-4E95-66CF18787E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6157" y="5518864"/>
            <a:ext cx="743920" cy="516434"/>
          </a:xfrm>
          <a:prstGeom prst="rect">
            <a:avLst/>
          </a:prstGeom>
        </p:spPr>
      </p:pic>
      <p:pic>
        <p:nvPicPr>
          <p:cNvPr id="13" name="Picture 12" descr="A group of white horses running through water&#10;&#10;Description automatically generated">
            <a:extLst>
              <a:ext uri="{FF2B5EF4-FFF2-40B4-BE49-F238E27FC236}">
                <a16:creationId xmlns:a16="http://schemas.microsoft.com/office/drawing/2014/main" id="{0F8DAAAB-8B26-05F1-7CA4-38D9FF9BD2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6522" y="5516004"/>
            <a:ext cx="697033" cy="513430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B40D9E90-8A00-B5DD-4C05-4A7548FBFA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2991" y="5513295"/>
            <a:ext cx="626689" cy="504580"/>
          </a:xfrm>
          <a:prstGeom prst="rect">
            <a:avLst/>
          </a:prstGeom>
        </p:spPr>
      </p:pic>
      <p:pic>
        <p:nvPicPr>
          <p:cNvPr id="15" name="Picture 14" descr="A puppet with a blue nose and white fur&#10;&#10;Description automatically generated">
            <a:extLst>
              <a:ext uri="{FF2B5EF4-FFF2-40B4-BE49-F238E27FC236}">
                <a16:creationId xmlns:a16="http://schemas.microsoft.com/office/drawing/2014/main" id="{5BD786A9-22C1-D2E4-B518-F9B1C09FB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1948" y="5513294"/>
            <a:ext cx="432947" cy="504784"/>
          </a:xfrm>
          <a:prstGeom prst="rect">
            <a:avLst/>
          </a:prstGeom>
        </p:spPr>
      </p:pic>
      <p:pic>
        <p:nvPicPr>
          <p:cNvPr id="16" name="Picture 15" descr="A close-up of a black text&#10;&#10;Description automatically generated">
            <a:extLst>
              <a:ext uri="{FF2B5EF4-FFF2-40B4-BE49-F238E27FC236}">
                <a16:creationId xmlns:a16="http://schemas.microsoft.com/office/drawing/2014/main" id="{EB7727A2-A736-4A60-B435-AC4EBD4F69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46816" y="3543300"/>
            <a:ext cx="592382" cy="221948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F1F2F07A-8076-92D2-FBDA-8DDE75D3C429}"/>
              </a:ext>
            </a:extLst>
          </p:cNvPr>
          <p:cNvSpPr/>
          <p:nvPr/>
        </p:nvSpPr>
        <p:spPr>
          <a:xfrm>
            <a:off x="2018699" y="3172562"/>
            <a:ext cx="321382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Track What You Learn?</a:t>
            </a:r>
            <a:endParaRPr lang="en-US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0" name="Picture 49" descr="A wireframe of a human head&#10;&#10;Description automatically generated">
            <a:extLst>
              <a:ext uri="{FF2B5EF4-FFF2-40B4-BE49-F238E27FC236}">
                <a16:creationId xmlns:a16="http://schemas.microsoft.com/office/drawing/2014/main" id="{C8ED1AA1-BC24-4120-1056-D20BF3622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790" y="6088250"/>
            <a:ext cx="4290647" cy="2506894"/>
          </a:xfrm>
          <a:prstGeom prst="rect">
            <a:avLst/>
          </a:prstGeom>
        </p:spPr>
      </p:pic>
      <p:pic>
        <p:nvPicPr>
          <p:cNvPr id="51" name="Picture 50" descr="A white sheet of text&#10;&#10;Description automatically generated with medium confidence">
            <a:extLst>
              <a:ext uri="{FF2B5EF4-FFF2-40B4-BE49-F238E27FC236}">
                <a16:creationId xmlns:a16="http://schemas.microsoft.com/office/drawing/2014/main" id="{7AF40375-1772-1605-3B8D-7F6B22900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647" y="6694761"/>
            <a:ext cx="503305" cy="669548"/>
          </a:xfrm>
          <a:prstGeom prst="rect">
            <a:avLst/>
          </a:prstGeom>
        </p:spPr>
      </p:pic>
      <p:pic>
        <p:nvPicPr>
          <p:cNvPr id="52" name="Picture 51" descr="A person in a boat with a fishing pole&#10;&#10;Description automatically generated">
            <a:extLst>
              <a:ext uri="{FF2B5EF4-FFF2-40B4-BE49-F238E27FC236}">
                <a16:creationId xmlns:a16="http://schemas.microsoft.com/office/drawing/2014/main" id="{DA37EE6A-BD7A-9D08-4041-EB1DEF091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905" y="8405531"/>
            <a:ext cx="573330" cy="508253"/>
          </a:xfrm>
          <a:prstGeom prst="rect">
            <a:avLst/>
          </a:prstGeom>
        </p:spPr>
      </p:pic>
      <p:pic>
        <p:nvPicPr>
          <p:cNvPr id="53" name="Picture 52" descr="A person touching a green board with white papers&#10;&#10;Description automatically generated">
            <a:extLst>
              <a:ext uri="{FF2B5EF4-FFF2-40B4-BE49-F238E27FC236}">
                <a16:creationId xmlns:a16="http://schemas.microsoft.com/office/drawing/2014/main" id="{6E21E64E-4594-75E3-FE1A-AA030E879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574" y="8409052"/>
            <a:ext cx="786536" cy="519799"/>
          </a:xfrm>
          <a:prstGeom prst="rect">
            <a:avLst/>
          </a:prstGeom>
        </p:spPr>
      </p:pic>
      <p:pic>
        <p:nvPicPr>
          <p:cNvPr id="54" name="Picture 53" descr="A child walking on a yellow school bus&#10;&#10;Description automatically generated">
            <a:extLst>
              <a:ext uri="{FF2B5EF4-FFF2-40B4-BE49-F238E27FC236}">
                <a16:creationId xmlns:a16="http://schemas.microsoft.com/office/drawing/2014/main" id="{C4CAC433-7C93-824E-496B-200C5C3E3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0642" y="8398809"/>
            <a:ext cx="655473" cy="524050"/>
          </a:xfrm>
          <a:prstGeom prst="rect">
            <a:avLst/>
          </a:prstGeom>
        </p:spPr>
      </p:pic>
      <p:pic>
        <p:nvPicPr>
          <p:cNvPr id="55" name="Picture 54" descr="A group of children writing on a whiteboard&#10;&#10;Description automatically generated">
            <a:extLst>
              <a:ext uri="{FF2B5EF4-FFF2-40B4-BE49-F238E27FC236}">
                <a16:creationId xmlns:a16="http://schemas.microsoft.com/office/drawing/2014/main" id="{5FDCBE5E-E9ED-212F-74DB-6F4EF677A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8537" y="8414464"/>
            <a:ext cx="743920" cy="516434"/>
          </a:xfrm>
          <a:prstGeom prst="rect">
            <a:avLst/>
          </a:prstGeom>
        </p:spPr>
      </p:pic>
      <p:pic>
        <p:nvPicPr>
          <p:cNvPr id="56" name="Picture 55" descr="A group of white horses running through water&#10;&#10;Description automatically generated">
            <a:extLst>
              <a:ext uri="{FF2B5EF4-FFF2-40B4-BE49-F238E27FC236}">
                <a16:creationId xmlns:a16="http://schemas.microsoft.com/office/drawing/2014/main" id="{627A5DCB-AB79-3552-AF8A-4B1535F3C3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8902" y="8411604"/>
            <a:ext cx="697033" cy="513430"/>
          </a:xfrm>
          <a:prstGeom prst="rect">
            <a:avLst/>
          </a:prstGeom>
        </p:spPr>
      </p:pic>
      <p:pic>
        <p:nvPicPr>
          <p:cNvPr id="57" name="Picture 56" descr="A screenshot of a computer&#10;&#10;Description automatically generated">
            <a:extLst>
              <a:ext uri="{FF2B5EF4-FFF2-40B4-BE49-F238E27FC236}">
                <a16:creationId xmlns:a16="http://schemas.microsoft.com/office/drawing/2014/main" id="{1CD841B5-DA7B-7F1A-61FC-CC6AAA9F26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5371" y="8408895"/>
            <a:ext cx="626689" cy="504580"/>
          </a:xfrm>
          <a:prstGeom prst="rect">
            <a:avLst/>
          </a:prstGeom>
        </p:spPr>
      </p:pic>
      <p:pic>
        <p:nvPicPr>
          <p:cNvPr id="58" name="Picture 57" descr="A puppet with a blue nose and white fur&#10;&#10;Description automatically generated">
            <a:extLst>
              <a:ext uri="{FF2B5EF4-FFF2-40B4-BE49-F238E27FC236}">
                <a16:creationId xmlns:a16="http://schemas.microsoft.com/office/drawing/2014/main" id="{BF9093B1-A975-B9A6-EF14-8E018C848A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4328" y="8408894"/>
            <a:ext cx="432947" cy="504784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92101775-8DA2-BD19-413B-A6BB3A2C8151}"/>
              </a:ext>
            </a:extLst>
          </p:cNvPr>
          <p:cNvSpPr/>
          <p:nvPr/>
        </p:nvSpPr>
        <p:spPr>
          <a:xfrm>
            <a:off x="2011079" y="6068162"/>
            <a:ext cx="321382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Track What You Learn?</a:t>
            </a:r>
            <a:endParaRPr lang="en-US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0" name="Picture 59" descr="A wireframe of a human head&#10;&#10;Description automatically generated">
            <a:extLst>
              <a:ext uri="{FF2B5EF4-FFF2-40B4-BE49-F238E27FC236}">
                <a16:creationId xmlns:a16="http://schemas.microsoft.com/office/drawing/2014/main" id="{A6980002-B495-9C96-6FFA-A7B958EFE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650" y="293240"/>
            <a:ext cx="4290647" cy="2506894"/>
          </a:xfrm>
          <a:prstGeom prst="rect">
            <a:avLst/>
          </a:prstGeom>
        </p:spPr>
      </p:pic>
      <p:pic>
        <p:nvPicPr>
          <p:cNvPr id="61" name="Picture 60" descr="A white sheet of text&#10;&#10;Description automatically generated with medium confidence">
            <a:extLst>
              <a:ext uri="{FF2B5EF4-FFF2-40B4-BE49-F238E27FC236}">
                <a16:creationId xmlns:a16="http://schemas.microsoft.com/office/drawing/2014/main" id="{164114EC-89A5-0381-B309-09BC4A83F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507" y="899751"/>
            <a:ext cx="503305" cy="669548"/>
          </a:xfrm>
          <a:prstGeom prst="rect">
            <a:avLst/>
          </a:prstGeom>
        </p:spPr>
      </p:pic>
      <p:pic>
        <p:nvPicPr>
          <p:cNvPr id="62" name="Picture 61" descr="A person in a boat with a fishing pole&#10;&#10;Description automatically generated">
            <a:extLst>
              <a:ext uri="{FF2B5EF4-FFF2-40B4-BE49-F238E27FC236}">
                <a16:creationId xmlns:a16="http://schemas.microsoft.com/office/drawing/2014/main" id="{3162FDEA-ACF2-B691-4970-BFF230577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765" y="2610521"/>
            <a:ext cx="573330" cy="508253"/>
          </a:xfrm>
          <a:prstGeom prst="rect">
            <a:avLst/>
          </a:prstGeom>
        </p:spPr>
      </p:pic>
      <p:pic>
        <p:nvPicPr>
          <p:cNvPr id="63" name="Picture 62" descr="A person touching a green board with white papers&#10;&#10;Description automatically generated">
            <a:extLst>
              <a:ext uri="{FF2B5EF4-FFF2-40B4-BE49-F238E27FC236}">
                <a16:creationId xmlns:a16="http://schemas.microsoft.com/office/drawing/2014/main" id="{8F825C9B-4D30-0774-5952-3D98E0AB2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434" y="2614042"/>
            <a:ext cx="786536" cy="519799"/>
          </a:xfrm>
          <a:prstGeom prst="rect">
            <a:avLst/>
          </a:prstGeom>
        </p:spPr>
      </p:pic>
      <p:pic>
        <p:nvPicPr>
          <p:cNvPr id="64" name="Picture 63" descr="A child walking on a yellow school bus&#10;&#10;Description automatically generated">
            <a:extLst>
              <a:ext uri="{FF2B5EF4-FFF2-40B4-BE49-F238E27FC236}">
                <a16:creationId xmlns:a16="http://schemas.microsoft.com/office/drawing/2014/main" id="{52FC2A5A-7E77-82B1-FA71-E033C89674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3502" y="2603799"/>
            <a:ext cx="655473" cy="524050"/>
          </a:xfrm>
          <a:prstGeom prst="rect">
            <a:avLst/>
          </a:prstGeom>
        </p:spPr>
      </p:pic>
      <p:pic>
        <p:nvPicPr>
          <p:cNvPr id="65" name="Picture 64" descr="A group of children writing on a whiteboard&#10;&#10;Description automatically generated">
            <a:extLst>
              <a:ext uri="{FF2B5EF4-FFF2-40B4-BE49-F238E27FC236}">
                <a16:creationId xmlns:a16="http://schemas.microsoft.com/office/drawing/2014/main" id="{3F9CE815-73E3-291A-6039-26775172D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397" y="2619454"/>
            <a:ext cx="743920" cy="516434"/>
          </a:xfrm>
          <a:prstGeom prst="rect">
            <a:avLst/>
          </a:prstGeom>
        </p:spPr>
      </p:pic>
      <p:pic>
        <p:nvPicPr>
          <p:cNvPr id="66" name="Picture 65" descr="A group of white horses running through water&#10;&#10;Description automatically generated">
            <a:extLst>
              <a:ext uri="{FF2B5EF4-FFF2-40B4-BE49-F238E27FC236}">
                <a16:creationId xmlns:a16="http://schemas.microsoft.com/office/drawing/2014/main" id="{FBEB85A8-7801-4BD5-5A3D-86E69B3401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1762" y="2616594"/>
            <a:ext cx="697033" cy="513430"/>
          </a:xfrm>
          <a:prstGeom prst="rect">
            <a:avLst/>
          </a:prstGeom>
        </p:spPr>
      </p:pic>
      <p:pic>
        <p:nvPicPr>
          <p:cNvPr id="67" name="Picture 66" descr="A screenshot of a computer&#10;&#10;Description automatically generated">
            <a:extLst>
              <a:ext uri="{FF2B5EF4-FFF2-40B4-BE49-F238E27FC236}">
                <a16:creationId xmlns:a16="http://schemas.microsoft.com/office/drawing/2014/main" id="{7097DBD8-31A1-E522-E432-A31A6C9B4A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8231" y="2613885"/>
            <a:ext cx="626689" cy="504580"/>
          </a:xfrm>
          <a:prstGeom prst="rect">
            <a:avLst/>
          </a:prstGeom>
        </p:spPr>
      </p:pic>
      <p:pic>
        <p:nvPicPr>
          <p:cNvPr id="68" name="Picture 67" descr="A puppet with a blue nose and white fur&#10;&#10;Description automatically generated">
            <a:extLst>
              <a:ext uri="{FF2B5EF4-FFF2-40B4-BE49-F238E27FC236}">
                <a16:creationId xmlns:a16="http://schemas.microsoft.com/office/drawing/2014/main" id="{1C44D131-8DA5-0BBF-C3DE-B7D6A07732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7188" y="2613884"/>
            <a:ext cx="432947" cy="504784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EE35CA55-0D36-BE06-D25F-876575B53DEF}"/>
              </a:ext>
            </a:extLst>
          </p:cNvPr>
          <p:cNvSpPr/>
          <p:nvPr/>
        </p:nvSpPr>
        <p:spPr>
          <a:xfrm>
            <a:off x="2033939" y="273152"/>
            <a:ext cx="321382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Track What You Learn?</a:t>
            </a:r>
            <a:endParaRPr lang="en-US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5531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20661</TotalTime>
  <Words>425</Words>
  <Application>Microsoft Macintosh PowerPoint</Application>
  <PresentationFormat>Letter Paper (8.5x11 in)</PresentationFormat>
  <Paragraphs>51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3" baseType="lpstr">
      <vt:lpstr>Apple Chancery</vt:lpstr>
      <vt:lpstr>Arial</vt:lpstr>
      <vt:lpstr>Bradley Hand</vt:lpstr>
      <vt:lpstr>Calibri</vt:lpstr>
      <vt:lpstr>Calibri Light</vt:lpstr>
      <vt:lpstr>Chalkboard</vt:lpstr>
      <vt:lpstr>Comic Sans MS</vt:lpstr>
      <vt:lpstr>Desdemona</vt:lpstr>
      <vt:lpstr>Papyrus</vt:lpstr>
      <vt:lpstr>Snap ITC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McCarthy</dc:creator>
  <cp:lastModifiedBy>Brian McCarthy</cp:lastModifiedBy>
  <cp:revision>10</cp:revision>
  <cp:lastPrinted>2023-12-02T17:17:08Z</cp:lastPrinted>
  <dcterms:created xsi:type="dcterms:W3CDTF">2022-03-15T18:36:20Z</dcterms:created>
  <dcterms:modified xsi:type="dcterms:W3CDTF">2023-12-02T18:06:13Z</dcterms:modified>
</cp:coreProperties>
</file>